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99.xml" ContentType="application/vnd.openxmlformats-officedocument.presentationml.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98.xml" ContentType="application/vnd.openxmlformats-officedocument.presentationml.slide+xml"/>
  <Override PartName="/ppt/slides/slide11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notesMasterIdLst>
    <p:notesMasterId r:id="rId123"/>
  </p:notesMasterIdLst>
  <p:sldIdLst>
    <p:sldId id="288" r:id="rId5"/>
    <p:sldId id="286" r:id="rId6"/>
    <p:sldId id="287" r:id="rId7"/>
    <p:sldId id="482" r:id="rId8"/>
    <p:sldId id="353" r:id="rId9"/>
    <p:sldId id="389" r:id="rId10"/>
    <p:sldId id="392" r:id="rId11"/>
    <p:sldId id="404" r:id="rId12"/>
    <p:sldId id="402" r:id="rId13"/>
    <p:sldId id="406" r:id="rId14"/>
    <p:sldId id="395" r:id="rId15"/>
    <p:sldId id="486" r:id="rId16"/>
    <p:sldId id="403" r:id="rId17"/>
    <p:sldId id="396" r:id="rId18"/>
    <p:sldId id="397" r:id="rId19"/>
    <p:sldId id="335" r:id="rId20"/>
    <p:sldId id="346" r:id="rId21"/>
    <p:sldId id="340" r:id="rId22"/>
    <p:sldId id="407" r:id="rId23"/>
    <p:sldId id="373" r:id="rId24"/>
    <p:sldId id="488" r:id="rId25"/>
    <p:sldId id="408" r:id="rId26"/>
    <p:sldId id="409" r:id="rId27"/>
    <p:sldId id="465" r:id="rId28"/>
    <p:sldId id="464" r:id="rId29"/>
    <p:sldId id="352" r:id="rId30"/>
    <p:sldId id="490" r:id="rId31"/>
    <p:sldId id="455" r:id="rId32"/>
    <p:sldId id="456" r:id="rId33"/>
    <p:sldId id="457" r:id="rId34"/>
    <p:sldId id="458" r:id="rId35"/>
    <p:sldId id="330" r:id="rId36"/>
    <p:sldId id="390" r:id="rId37"/>
    <p:sldId id="459" r:id="rId38"/>
    <p:sldId id="468" r:id="rId39"/>
    <p:sldId id="400" r:id="rId40"/>
    <p:sldId id="401" r:id="rId41"/>
    <p:sldId id="399" r:id="rId42"/>
    <p:sldId id="391" r:id="rId43"/>
    <p:sldId id="398" r:id="rId44"/>
    <p:sldId id="322" r:id="rId45"/>
    <p:sldId id="394" r:id="rId46"/>
    <p:sldId id="393" r:id="rId47"/>
    <p:sldId id="289" r:id="rId48"/>
    <p:sldId id="319" r:id="rId49"/>
    <p:sldId id="354" r:id="rId50"/>
    <p:sldId id="315" r:id="rId51"/>
    <p:sldId id="489" r:id="rId52"/>
    <p:sldId id="356" r:id="rId53"/>
    <p:sldId id="347" r:id="rId54"/>
    <p:sldId id="461" r:id="rId55"/>
    <p:sldId id="416" r:id="rId56"/>
    <p:sldId id="487" r:id="rId57"/>
    <p:sldId id="348" r:id="rId58"/>
    <p:sldId id="350" r:id="rId59"/>
    <p:sldId id="351" r:id="rId60"/>
    <p:sldId id="357" r:id="rId61"/>
    <p:sldId id="358" r:id="rId62"/>
    <p:sldId id="359" r:id="rId63"/>
    <p:sldId id="360" r:id="rId64"/>
    <p:sldId id="361" r:id="rId65"/>
    <p:sldId id="381" r:id="rId66"/>
    <p:sldId id="439" r:id="rId67"/>
    <p:sldId id="440" r:id="rId68"/>
    <p:sldId id="441" r:id="rId69"/>
    <p:sldId id="442" r:id="rId70"/>
    <p:sldId id="443" r:id="rId71"/>
    <p:sldId id="444" r:id="rId72"/>
    <p:sldId id="445" r:id="rId73"/>
    <p:sldId id="446" r:id="rId74"/>
    <p:sldId id="447" r:id="rId75"/>
    <p:sldId id="448" r:id="rId76"/>
    <p:sldId id="449" r:id="rId77"/>
    <p:sldId id="483" r:id="rId78"/>
    <p:sldId id="362" r:id="rId79"/>
    <p:sldId id="385" r:id="rId80"/>
    <p:sldId id="386" r:id="rId81"/>
    <p:sldId id="484" r:id="rId82"/>
    <p:sldId id="417" r:id="rId83"/>
    <p:sldId id="418" r:id="rId84"/>
    <p:sldId id="419" r:id="rId85"/>
    <p:sldId id="420" r:id="rId86"/>
    <p:sldId id="421" r:id="rId87"/>
    <p:sldId id="422" r:id="rId88"/>
    <p:sldId id="423" r:id="rId89"/>
    <p:sldId id="424" r:id="rId90"/>
    <p:sldId id="425" r:id="rId91"/>
    <p:sldId id="426" r:id="rId92"/>
    <p:sldId id="427" r:id="rId93"/>
    <p:sldId id="428" r:id="rId94"/>
    <p:sldId id="429" r:id="rId95"/>
    <p:sldId id="430" r:id="rId96"/>
    <p:sldId id="431" r:id="rId97"/>
    <p:sldId id="432" r:id="rId98"/>
    <p:sldId id="433" r:id="rId99"/>
    <p:sldId id="434" r:id="rId100"/>
    <p:sldId id="435" r:id="rId101"/>
    <p:sldId id="436" r:id="rId102"/>
    <p:sldId id="437" r:id="rId103"/>
    <p:sldId id="438" r:id="rId104"/>
    <p:sldId id="450" r:id="rId105"/>
    <p:sldId id="451" r:id="rId106"/>
    <p:sldId id="452" r:id="rId107"/>
    <p:sldId id="453" r:id="rId108"/>
    <p:sldId id="454" r:id="rId109"/>
    <p:sldId id="470" r:id="rId110"/>
    <p:sldId id="471" r:id="rId111"/>
    <p:sldId id="472" r:id="rId112"/>
    <p:sldId id="473" r:id="rId113"/>
    <p:sldId id="474" r:id="rId114"/>
    <p:sldId id="475" r:id="rId115"/>
    <p:sldId id="477" r:id="rId116"/>
    <p:sldId id="476" r:id="rId117"/>
    <p:sldId id="479" r:id="rId118"/>
    <p:sldId id="478" r:id="rId119"/>
    <p:sldId id="481" r:id="rId120"/>
    <p:sldId id="480" r:id="rId121"/>
    <p:sldId id="485" r:id="rId122"/>
  </p:sldIdLst>
  <p:sldSz cx="9144000" cy="6858000" type="screen4x3"/>
  <p:notesSz cx="6858000" cy="9144000"/>
  <p:custShowLst>
    <p:custShow name="Consensus" id="0">
      <p:sldLst>
        <p:sld r:id="rId79"/>
        <p:sld r:id="rId80"/>
        <p:sld r:id="rId81"/>
      </p:sldLst>
    </p:custShow>
    <p:custShow name="Hebrews 12_15-11" id="1">
      <p:sldLst>
        <p:sld r:id="rId83"/>
        <p:sld r:id="rId84"/>
        <p:sld r:id="rId85"/>
        <p:sld r:id="rId86"/>
        <p:sld r:id="rId87"/>
        <p:sld r:id="rId88"/>
        <p:sld r:id="rId89"/>
        <p:sld r:id="rId90"/>
      </p:sldLst>
    </p:custShow>
    <p:custShow name="Romans 7_14-25" id="2">
      <p:sldLst>
        <p:sld r:id="rId91"/>
        <p:sld r:id="rId92"/>
        <p:sld r:id="rId93"/>
        <p:sld r:id="rId94"/>
        <p:sld r:id="rId95"/>
      </p:sldLst>
    </p:custShow>
    <p:custShow name="The Gospel" id="3">
      <p:sldLst>
        <p:sld r:id="rId96"/>
        <p:sld r:id="rId97"/>
        <p:sld r:id="rId98"/>
        <p:sld r:id="rId99"/>
        <p:sld r:id="rId100"/>
        <p:sld r:id="rId101"/>
        <p:sld r:id="rId102"/>
        <p:sld r:id="rId103"/>
        <p:sld r:id="rId104"/>
      </p:sldLst>
    </p:custShow>
    <p:custShow name="Genesis 3_1-6" id="4">
      <p:sldLst>
        <p:sld r:id="rId105"/>
        <p:sld r:id="rId106"/>
        <p:sld r:id="rId107"/>
        <p:sld r:id="rId108"/>
        <p:sld r:id="rId109"/>
      </p:sldLst>
    </p:custShow>
    <p:custShow name="Chart" id="5">
      <p:sldLst/>
    </p:custShow>
    <p:custShow name="The Heart" id="6">
      <p:sldLst>
        <p:sld r:id="rId110"/>
        <p:sld r:id="rId111"/>
      </p:sldLst>
    </p:custShow>
    <p:custShow name="Justify yourselves" id="7">
      <p:sldLst>
        <p:sld r:id="rId112"/>
        <p:sld r:id="rId113"/>
      </p:sldLst>
    </p:custShow>
    <p:custShow name="Trust" id="8">
      <p:sldLst>
        <p:sld r:id="rId114"/>
        <p:sld r:id="rId115"/>
        <p:sld r:id="rId116"/>
        <p:sld r:id="rId117"/>
        <p:sld r:id="rId118"/>
        <p:sld r:id="rId119"/>
      </p:sldLst>
    </p:custShow>
    <p:custShow name="Direction" id="9">
      <p:sldLst>
        <p:sld r:id="rId120"/>
        <p:sld r:id="rId121"/>
      </p:sldLst>
    </p:custShow>
    <p:custShow name="Of the World" id="10">
      <p:sldLst>
        <p:sld r:id="rId122"/>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4F81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24" autoAdjust="0"/>
  </p:normalViewPr>
  <p:slideViewPr>
    <p:cSldViewPr showGuides="1">
      <p:cViewPr>
        <p:scale>
          <a:sx n="66" d="100"/>
          <a:sy n="66" d="100"/>
        </p:scale>
        <p:origin x="-948" y="-168"/>
      </p:cViewPr>
      <p:guideLst>
        <p:guide orient="horz" pos="1440"/>
        <p:guide pos="2880"/>
      </p:guideLst>
    </p:cSldViewPr>
  </p:slideViewPr>
  <p:outlineViewPr>
    <p:cViewPr>
      <p:scale>
        <a:sx n="33" d="100"/>
        <a:sy n="33" d="100"/>
      </p:scale>
      <p:origin x="0" y="363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DB896-82B0-409A-BD3E-2C40E80FEFCB}" type="datetimeFigureOut">
              <a:rPr lang="en-US" smtClean="0"/>
              <a:pPr/>
              <a:t>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CCBB33-A25A-4F8C-9E85-6B042DF141F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97CFCE-0C51-4463-9BCA-089C1664D7BA}"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97CFCE-0C51-4463-9BCA-089C1664D7BA}" type="slidenum">
              <a:rPr lang="en-US" smtClean="0">
                <a:solidFill>
                  <a:prstClr val="black"/>
                </a:solidFill>
              </a:rPr>
              <a:pPr/>
              <a:t>74</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97CFCE-0C51-4463-9BCA-089C1664D7BA}" type="slidenum">
              <a:rPr lang="en-US" smtClean="0">
                <a:solidFill>
                  <a:prstClr val="black"/>
                </a:solidFill>
              </a:rPr>
              <a:pPr/>
              <a:t>78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3B7D23-F9D1-470A-B6BE-C0B2BDC5AE8E}" type="datetimeFigureOut">
              <a:rPr lang="en-US" smtClean="0"/>
              <a:pPr/>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2B3C6-4309-4842-A954-C881C698A7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B7D23-F9D1-470A-B6BE-C0B2BDC5AE8E}" type="datetimeFigureOut">
              <a:rPr lang="en-US" smtClean="0"/>
              <a:pPr/>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2B3C6-4309-4842-A954-C881C698A7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B7D23-F9D1-470A-B6BE-C0B2BDC5AE8E}" type="datetimeFigureOut">
              <a:rPr lang="en-US" smtClean="0"/>
              <a:pPr/>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2B3C6-4309-4842-A954-C881C698A70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E297BD-DF4D-4601-AF5F-5E9370D9D7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20CAD0F-4938-4BB2-B68C-239CAEB907B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B51074-E049-4ED6-A3C1-B6CD1CC762C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2CA89F3-1960-4706-8B98-AF9C13F0B91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7C5E726-44C0-4841-B2CE-2DC3DA432F8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141364B-FAB2-42B4-8829-3D7E04D6A73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681A6A-A9F8-451D-9AA5-DC0D57DC085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9919080-0728-480A-B8FB-5A6D95716A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B7D23-F9D1-470A-B6BE-C0B2BDC5AE8E}" type="datetimeFigureOut">
              <a:rPr lang="en-US" smtClean="0"/>
              <a:pPr/>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2B3C6-4309-4842-A954-C881C698A70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3A5570B-75B2-4902-BA3D-E22181B6494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A15436-2076-443C-A128-FC183249ECC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9798AAF-EB11-4408-8984-E030B95BCFB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A26F48F-0673-4DEB-ABD1-23CC6C6DD90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255A41-0F07-45A5-B2D0-18CEBF9445FB}" type="datetimeFigureOut">
              <a:rPr lang="en-US" smtClean="0">
                <a:solidFill>
                  <a:prstClr val="black">
                    <a:tint val="75000"/>
                  </a:prstClr>
                </a:solidFill>
              </a:rPr>
              <a:pPr/>
              <a:t>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55A41-0F07-45A5-B2D0-18CEBF9445FB}" type="datetimeFigureOut">
              <a:rPr lang="en-US" smtClean="0">
                <a:solidFill>
                  <a:prstClr val="black">
                    <a:tint val="75000"/>
                  </a:prstClr>
                </a:solidFill>
              </a:rPr>
              <a:pPr/>
              <a:t>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255A41-0F07-45A5-B2D0-18CEBF9445FB}" type="datetimeFigureOut">
              <a:rPr lang="en-US" smtClean="0">
                <a:solidFill>
                  <a:prstClr val="black">
                    <a:tint val="75000"/>
                  </a:prstClr>
                </a:solidFill>
              </a:rPr>
              <a:pPr/>
              <a:t>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255A41-0F07-45A5-B2D0-18CEBF9445FB}" type="datetimeFigureOut">
              <a:rPr lang="en-US" smtClean="0">
                <a:solidFill>
                  <a:prstClr val="black">
                    <a:tint val="75000"/>
                  </a:prstClr>
                </a:solidFill>
              </a:rPr>
              <a:pPr/>
              <a:t>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255A41-0F07-45A5-B2D0-18CEBF9445FB}" type="datetimeFigureOut">
              <a:rPr lang="en-US" smtClean="0">
                <a:solidFill>
                  <a:prstClr val="black">
                    <a:tint val="75000"/>
                  </a:prstClr>
                </a:solidFill>
              </a:rPr>
              <a:pPr/>
              <a:t>2/7/2015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255A41-0F07-45A5-B2D0-18CEBF9445FB}" type="datetimeFigureOut">
              <a:rPr lang="en-US" smtClean="0">
                <a:solidFill>
                  <a:prstClr val="black">
                    <a:tint val="75000"/>
                  </a:prstClr>
                </a:solidFill>
              </a:rPr>
              <a:pPr/>
              <a:t>2/7/2015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3B7D23-F9D1-470A-B6BE-C0B2BDC5AE8E}" type="datetimeFigureOut">
              <a:rPr lang="en-US" smtClean="0"/>
              <a:pPr/>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2B3C6-4309-4842-A954-C881C698A70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55A41-0F07-45A5-B2D0-18CEBF9445FB}" type="datetimeFigureOut">
              <a:rPr lang="en-US" smtClean="0">
                <a:solidFill>
                  <a:prstClr val="black">
                    <a:tint val="75000"/>
                  </a:prstClr>
                </a:solidFill>
              </a:rPr>
              <a:pPr/>
              <a:t>2/7/2015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255A41-0F07-45A5-B2D0-18CEBF9445FB}" type="datetimeFigureOut">
              <a:rPr lang="en-US" smtClean="0">
                <a:solidFill>
                  <a:prstClr val="black">
                    <a:tint val="75000"/>
                  </a:prstClr>
                </a:solidFill>
              </a:rPr>
              <a:pPr/>
              <a:t>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255A41-0F07-45A5-B2D0-18CEBF9445FB}" type="datetimeFigureOut">
              <a:rPr lang="en-US" smtClean="0">
                <a:solidFill>
                  <a:prstClr val="black">
                    <a:tint val="75000"/>
                  </a:prstClr>
                </a:solidFill>
              </a:rPr>
              <a:pPr/>
              <a:t>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55A41-0F07-45A5-B2D0-18CEBF9445FB}" type="datetimeFigureOut">
              <a:rPr lang="en-US" smtClean="0">
                <a:solidFill>
                  <a:prstClr val="black">
                    <a:tint val="75000"/>
                  </a:prstClr>
                </a:solidFill>
              </a:rPr>
              <a:pPr/>
              <a:t>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55A41-0F07-45A5-B2D0-18CEBF9445FB}" type="datetimeFigureOut">
              <a:rPr lang="en-US" smtClean="0">
                <a:solidFill>
                  <a:prstClr val="black">
                    <a:tint val="75000"/>
                  </a:prstClr>
                </a:solidFill>
              </a:rPr>
              <a:pPr/>
              <a:t>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CE3584-6AF3-4F64-9F02-A3CB456FC335}" type="datetimeFigureOut">
              <a:rPr lang="en-US" smtClean="0">
                <a:solidFill>
                  <a:prstClr val="black">
                    <a:tint val="75000"/>
                  </a:prstClr>
                </a:solidFill>
              </a:rPr>
              <a:pPr/>
              <a:t>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E3584-6AF3-4F64-9F02-A3CB456FC335}" type="datetimeFigureOut">
              <a:rPr lang="en-US" smtClean="0">
                <a:solidFill>
                  <a:prstClr val="black">
                    <a:tint val="75000"/>
                  </a:prstClr>
                </a:solidFill>
              </a:rPr>
              <a:pPr/>
              <a:t>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CE3584-6AF3-4F64-9F02-A3CB456FC335}" type="datetimeFigureOut">
              <a:rPr lang="en-US" smtClean="0">
                <a:solidFill>
                  <a:prstClr val="black">
                    <a:tint val="75000"/>
                  </a:prstClr>
                </a:solidFill>
              </a:rPr>
              <a:pPr/>
              <a:t>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CE3584-6AF3-4F64-9F02-A3CB456FC335}" type="datetimeFigureOut">
              <a:rPr lang="en-US" smtClean="0">
                <a:solidFill>
                  <a:prstClr val="black">
                    <a:tint val="75000"/>
                  </a:prstClr>
                </a:solidFill>
              </a:rPr>
              <a:pPr/>
              <a:t>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CE3584-6AF3-4F64-9F02-A3CB456FC335}" type="datetimeFigureOut">
              <a:rPr lang="en-US" smtClean="0">
                <a:solidFill>
                  <a:prstClr val="black">
                    <a:tint val="75000"/>
                  </a:prstClr>
                </a:solidFill>
              </a:rPr>
              <a:pPr/>
              <a:t>2/7/2015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3B7D23-F9D1-470A-B6BE-C0B2BDC5AE8E}" type="datetimeFigureOut">
              <a:rPr lang="en-US" smtClean="0"/>
              <a:pPr/>
              <a:t>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2B3C6-4309-4842-A954-C881C698A70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CE3584-6AF3-4F64-9F02-A3CB456FC335}" type="datetimeFigureOut">
              <a:rPr lang="en-US" smtClean="0">
                <a:solidFill>
                  <a:prstClr val="black">
                    <a:tint val="75000"/>
                  </a:prstClr>
                </a:solidFill>
              </a:rPr>
              <a:pPr/>
              <a:t>2/7/2015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E3584-6AF3-4F64-9F02-A3CB456FC335}" type="datetimeFigureOut">
              <a:rPr lang="en-US" smtClean="0">
                <a:solidFill>
                  <a:prstClr val="black">
                    <a:tint val="75000"/>
                  </a:prstClr>
                </a:solidFill>
              </a:rPr>
              <a:pPr/>
              <a:t>2/7/2015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E3584-6AF3-4F64-9F02-A3CB456FC335}" type="datetimeFigureOut">
              <a:rPr lang="en-US" smtClean="0">
                <a:solidFill>
                  <a:prstClr val="black">
                    <a:tint val="75000"/>
                  </a:prstClr>
                </a:solidFill>
              </a:rPr>
              <a:pPr/>
              <a:t>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E3584-6AF3-4F64-9F02-A3CB456FC335}" type="datetimeFigureOut">
              <a:rPr lang="en-US" smtClean="0">
                <a:solidFill>
                  <a:prstClr val="black">
                    <a:tint val="75000"/>
                  </a:prstClr>
                </a:solidFill>
              </a:rPr>
              <a:pPr/>
              <a:t>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E3584-6AF3-4F64-9F02-A3CB456FC335}" type="datetimeFigureOut">
              <a:rPr lang="en-US" smtClean="0">
                <a:solidFill>
                  <a:prstClr val="black">
                    <a:tint val="75000"/>
                  </a:prstClr>
                </a:solidFill>
              </a:rPr>
              <a:pPr/>
              <a:t>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E3584-6AF3-4F64-9F02-A3CB456FC335}" type="datetimeFigureOut">
              <a:rPr lang="en-US" smtClean="0">
                <a:solidFill>
                  <a:prstClr val="black">
                    <a:tint val="75000"/>
                  </a:prstClr>
                </a:solidFill>
              </a:rPr>
              <a:pPr/>
              <a:t>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3B7D23-F9D1-470A-B6BE-C0B2BDC5AE8E}" type="datetimeFigureOut">
              <a:rPr lang="en-US" smtClean="0"/>
              <a:pPr/>
              <a:t>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82B3C6-4309-4842-A954-C881C698A7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3B7D23-F9D1-470A-B6BE-C0B2BDC5AE8E}" type="datetimeFigureOut">
              <a:rPr lang="en-US" smtClean="0"/>
              <a:pPr/>
              <a:t>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82B3C6-4309-4842-A954-C881C698A7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B7D23-F9D1-470A-B6BE-C0B2BDC5AE8E}" type="datetimeFigureOut">
              <a:rPr lang="en-US" smtClean="0"/>
              <a:pPr/>
              <a:t>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82B3C6-4309-4842-A954-C881C698A7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B7D23-F9D1-470A-B6BE-C0B2BDC5AE8E}" type="datetimeFigureOut">
              <a:rPr lang="en-US" smtClean="0"/>
              <a:pPr/>
              <a:t>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2B3C6-4309-4842-A954-C881C698A7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B7D23-F9D1-470A-B6BE-C0B2BDC5AE8E}" type="datetimeFigureOut">
              <a:rPr lang="en-US" smtClean="0"/>
              <a:pPr/>
              <a:t>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2B3C6-4309-4842-A954-C881C698A7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B7D23-F9D1-470A-B6BE-C0B2BDC5AE8E}" type="datetimeFigureOut">
              <a:rPr lang="en-US" smtClean="0"/>
              <a:pPr/>
              <a:t>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2B3C6-4309-4842-A954-C881C698A7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u="none">
                <a:solidFill>
                  <a:schemeClr val="tx1"/>
                </a:solidFill>
                <a:effectLst/>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u="none">
                <a:solidFill>
                  <a:schemeClr val="tx1"/>
                </a:solidFill>
                <a:effectLs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u="none">
                <a:solidFill>
                  <a:schemeClr val="tx1"/>
                </a:solidFill>
                <a:effectLst/>
              </a:defRPr>
            </a:lvl1pPr>
          </a:lstStyle>
          <a:p>
            <a:pPr fontAlgn="base">
              <a:spcBef>
                <a:spcPct val="0"/>
              </a:spcBef>
              <a:spcAft>
                <a:spcPct val="0"/>
              </a:spcAft>
            </a:pPr>
            <a:fld id="{EFFA973E-809D-4CBC-80DD-EB35B130F63D}"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55A41-0F07-45A5-B2D0-18CEBF9445FB}" type="datetimeFigureOut">
              <a:rPr lang="en-US" smtClean="0">
                <a:solidFill>
                  <a:prstClr val="black">
                    <a:tint val="75000"/>
                  </a:prstClr>
                </a:solidFill>
              </a:rPr>
              <a:pPr/>
              <a:t>2/7/2015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E3584-6AF3-4F64-9F02-A3CB456FC335}" type="datetimeFigureOut">
              <a:rPr lang="en-US" smtClean="0">
                <a:solidFill>
                  <a:prstClr val="black">
                    <a:tint val="75000"/>
                  </a:prstClr>
                </a:solidFill>
              </a:rPr>
              <a:pPr/>
              <a:t>2/7/2015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Documents/My%20Webs/index.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encarta.msn.com/find/MediaMax.asp?pg=3&amp;ti=761555305&amp;idx=461549241" TargetMode="External"/><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The Institution for Authority Research</a:t>
            </a:r>
          </a:p>
          <a:p>
            <a:pPr algn="ctr"/>
            <a:endParaRPr lang="en-US" sz="2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smtClean="0">
                <a:effectLst>
                  <a:outerShdw blurRad="38100" dist="38100" dir="2700000" algn="tl">
                    <a:srgbClr val="000000">
                      <a:alpha val="43137"/>
                    </a:srgbClr>
                  </a:outerShdw>
                </a:effectLst>
                <a:latin typeface="Times New Roman" pitchFamily="18" charset="0"/>
                <a:cs typeface="Times New Roman" pitchFamily="18" charset="0"/>
              </a:rPr>
              <a:t>authorityresearch.com</a:t>
            </a:r>
            <a:endParaRPr lang="en-US" sz="2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hlinkClick r:id="rId2" action="ppaction://hlinkfile"/>
              </a:rPr>
              <a:t>authorityresearch.com</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What does the </a:t>
            </a: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3600" b="1" i="1" dirty="0" smtClean="0">
                <a:effectLst>
                  <a:outerShdw blurRad="38100" dist="38100" dir="2700000" algn="tl">
                    <a:srgbClr val="000000">
                      <a:alpha val="43137"/>
                    </a:srgbClr>
                  </a:outerShdw>
                </a:effectLst>
                <a:latin typeface="Times New Roman" pitchFamily="18" charset="0"/>
                <a:cs typeface="Times New Roman" pitchFamily="18" charset="0"/>
              </a:rPr>
              <a:t>earthly family” </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and </a:t>
            </a:r>
            <a:b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a:t>
            </a: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3600" b="1" i="1" dirty="0" smtClean="0">
                <a:effectLst>
                  <a:outerShdw blurRad="38100" dist="38100" dir="2700000" algn="tl">
                    <a:srgbClr val="000000">
                      <a:alpha val="43137"/>
                    </a:srgbClr>
                  </a:outerShdw>
                </a:effectLst>
                <a:latin typeface="Times New Roman" pitchFamily="18" charset="0"/>
                <a:cs typeface="Times New Roman" pitchFamily="18" charset="0"/>
              </a:rPr>
              <a:t>Holy family”</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have in common?</a:t>
            </a:r>
          </a:p>
          <a:p>
            <a:pPr algn="ctr"/>
            <a:endParaRPr lang="en-US" sz="1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Hebrews 12:7-11</a:t>
            </a:r>
          </a:p>
          <a:p>
            <a:pPr algn="ctr"/>
            <a:endParaRPr lang="en-US" sz="11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father/Father has authority to:</a:t>
            </a:r>
          </a:p>
          <a:p>
            <a:endParaRPr lang="en-US" sz="14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indent="-514350">
              <a:buAutoNum type="arabicParenR"/>
            </a:pPr>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give </a:t>
            </a:r>
            <a:r>
              <a:rPr lang="en-US" sz="2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commands and rules</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to be </a:t>
            </a: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obeyed and </a:t>
            </a:r>
            <a:r>
              <a:rPr lang="en-US" sz="24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preach </a:t>
            </a: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and</a:t>
            </a:r>
            <a:r>
              <a:rPr lang="en-US" sz="24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teach </a:t>
            </a:r>
            <a:r>
              <a:rPr lang="en-US" sz="2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facts and truth</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to be accepted as is, i.e. by </a:t>
            </a:r>
            <a:r>
              <a:rPr lang="en-US" sz="2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faith</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t>
            </a:r>
          </a:p>
          <a:p>
            <a:pPr marL="514350" indent="-514350">
              <a:buAutoNum type="arabicParenR" startAt="2"/>
            </a:pPr>
            <a:r>
              <a:rPr lang="en-US" sz="2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bless</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(reward) those children who obey and do what is right (according to his/His standards).</a:t>
            </a:r>
          </a:p>
          <a:p>
            <a:pPr marL="514350" indent="-514350">
              <a:buAutoNum type="arabicParenR" startAt="3"/>
            </a:pPr>
            <a:r>
              <a:rPr lang="en-US" sz="2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chasten</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those children who disobey or do what is wrong, to encourage them to do what is right.</a:t>
            </a:r>
          </a:p>
          <a:p>
            <a:pPr marL="514350" indent="-514350">
              <a:buAutoNum type="arabicParenR" startAt="4"/>
            </a:pPr>
            <a:r>
              <a:rPr lang="en-US" sz="2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casts out</a:t>
            </a:r>
            <a:r>
              <a:rPr lang="en-US" sz="24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those children who question his/His commands, rules, facts, and truth and challenge his/His authority to bless, chasten, and cast out. </a:t>
            </a:r>
          </a:p>
          <a:p>
            <a:pPr marL="514350" indent="-514350"/>
            <a:endParaRPr lang="en-US" sz="24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Action Button: Document 3">
            <a:hlinkClick r:id="" action="ppaction://customshow?id=1&amp;return=true" highlightClick="1"/>
          </p:cNvPr>
          <p:cNvSpPr/>
          <p:nvPr/>
        </p:nvSpPr>
        <p:spPr>
          <a:xfrm>
            <a:off x="6019800" y="1600200"/>
            <a:ext cx="381000" cy="38100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animBg="1"/>
      <p:bldP spid="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"But whosoever shall deny me before men, him will I also deny before my Father which is in heaven."  </a:t>
            </a: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Matthew 10:33</a:t>
            </a:r>
            <a:endParaRPr lang="en-US" sz="2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Genesis 3:1-6</a:t>
            </a:r>
            <a:endParaRPr lang="en-US" sz="2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Now the serpent was more subtle than any beast of the field which the LORD God had made. And he said unto the woman, Yea, hath God said, Ye shall not eat of every tree of the garden? </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And the woman said unto the serpent, We may eat of the fruit of the trees of the garden:  But of the fruit of the tree which is in the midst of the garden, God hath said, Ye shall not eat of it, neither shall ye touch it, lest ye die. </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And the serpent said unto the woman, Ye shall not surely die:  For God doth know that in the day ye eat thereof, then your eyes shall be opened, and ye shall be as gods, knowing good and evil. </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And when the woman saw that the tree was good for food, and that it was pleasant to the eyes, and a tree to be desired to make one wise, she took of the fruit thereof, and did eat, and gave also unto her husband with her; and he did eat.</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Times New Roman" pitchFamily="18" charset="0"/>
                <a:cs typeface="Times New Roman" pitchFamily="18" charset="0"/>
              </a:rPr>
              <a:t>Jeremiah 17:9</a:t>
            </a:r>
            <a:endParaRPr lang="en-US"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The heart is deceitful above all things, and desperately wicked: who can know it?</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Times New Roman" pitchFamily="18" charset="0"/>
                <a:cs typeface="Times New Roman" pitchFamily="18" charset="0"/>
              </a:rPr>
              <a:t>Matthew 16:15</a:t>
            </a:r>
            <a:endParaRPr lang="en-US"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Ye are they which justify yourselves before men; but God knoweth your hearts: for that which is highly esteemed among men is abomination in the sight of God.</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"Authoritarian submission was conceived of as a very general attitude that would be evoked in relation to a variety of authority figures—parents, older people, leaders, supernatural power, and so forth." </a:t>
            </a:r>
          </a:p>
          <a:p>
            <a:pPr algn="ct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(Theodor Adorno, </a:t>
            </a: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The Authoritarian Personality</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Times New Roman" pitchFamily="18" charset="0"/>
                <a:cs typeface="Times New Roman" pitchFamily="18" charset="0"/>
              </a:rPr>
              <a:t>Jeremiah 17:5, 7</a:t>
            </a:r>
            <a:endParaRPr lang="en-US"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Thus saith the LORD; Cursed be the man that </a:t>
            </a:r>
            <a:r>
              <a:rPr lang="en-US" sz="4000" dirty="0" err="1" smtClean="0">
                <a:latin typeface="Times New Roman" pitchFamily="18" charset="0"/>
                <a:cs typeface="Times New Roman" pitchFamily="18" charset="0"/>
              </a:rPr>
              <a:t>trusteth</a:t>
            </a:r>
            <a:r>
              <a:rPr lang="en-US" sz="4000" dirty="0" smtClean="0">
                <a:latin typeface="Times New Roman" pitchFamily="18" charset="0"/>
                <a:cs typeface="Times New Roman" pitchFamily="18" charset="0"/>
              </a:rPr>
              <a:t> in man, and maketh flesh his arm, and whose heart departeth from the LORD.</a:t>
            </a:r>
          </a:p>
          <a:p>
            <a:pPr algn="ctr"/>
            <a:endParaRPr lang="en-US" sz="4000" dirty="0" smtClean="0">
              <a:latin typeface="Times New Roman" pitchFamily="18" charset="0"/>
              <a:cs typeface="Times New Roman" pitchFamily="18" charset="0"/>
            </a:endParaRPr>
          </a:p>
          <a:p>
            <a:pPr algn="ctr"/>
            <a:r>
              <a:rPr lang="en-US" sz="4000" dirty="0" smtClean="0">
                <a:latin typeface="Times New Roman" pitchFamily="18" charset="0"/>
                <a:cs typeface="Times New Roman" pitchFamily="18" charset="0"/>
              </a:rPr>
              <a:t>Blessed is the man that </a:t>
            </a:r>
            <a:r>
              <a:rPr lang="en-US" sz="4000" dirty="0" err="1" smtClean="0">
                <a:latin typeface="Times New Roman" pitchFamily="18" charset="0"/>
                <a:cs typeface="Times New Roman" pitchFamily="18" charset="0"/>
              </a:rPr>
              <a:t>trusteth</a:t>
            </a:r>
            <a:r>
              <a:rPr lang="en-US" sz="4000" dirty="0" smtClean="0">
                <a:latin typeface="Times New Roman" pitchFamily="18" charset="0"/>
                <a:cs typeface="Times New Roman" pitchFamily="18" charset="0"/>
              </a:rPr>
              <a:t> in the LORD, and whose hope the LORD is.</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Times New Roman" pitchFamily="18" charset="0"/>
                <a:cs typeface="Times New Roman" pitchFamily="18" charset="0"/>
              </a:rPr>
              <a:t>Psalms 118:8</a:t>
            </a:r>
            <a:endParaRPr lang="en-US"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It is better to trust in the LORD than to put confidence in man.</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Times New Roman" pitchFamily="18" charset="0"/>
                <a:cs typeface="Times New Roman" pitchFamily="18" charset="0"/>
              </a:rPr>
              <a:t>Proverbs 16:5, 6</a:t>
            </a:r>
            <a:endParaRPr lang="en-US"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Every one that is proud in heart is an abomination to the LORD: though hand join in hand, he shall not be unpunished. </a:t>
            </a:r>
          </a:p>
          <a:p>
            <a:pPr algn="ctr"/>
            <a:endParaRPr lang="en-US" sz="4000" dirty="0" smtClean="0">
              <a:latin typeface="Times New Roman" pitchFamily="18" charset="0"/>
              <a:cs typeface="Times New Roman" pitchFamily="18" charset="0"/>
            </a:endParaRPr>
          </a:p>
          <a:p>
            <a:pPr algn="ctr"/>
            <a:r>
              <a:rPr lang="en-US" sz="4000" dirty="0" smtClean="0">
                <a:latin typeface="Times New Roman" pitchFamily="18" charset="0"/>
                <a:cs typeface="Times New Roman" pitchFamily="18" charset="0"/>
              </a:rPr>
              <a:t>By mercy and truth iniquity is purged: and by the fear of the LORD men depart from evil. </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Times New Roman" pitchFamily="18" charset="0"/>
                <a:cs typeface="Times New Roman" pitchFamily="18" charset="0"/>
              </a:rPr>
              <a:t>Jeremiah 10:23 </a:t>
            </a:r>
            <a:endParaRPr lang="en-US"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O LORD, I know that the way of man is not in himself: it is not in man that </a:t>
            </a:r>
            <a:r>
              <a:rPr lang="en-US" sz="4000" dirty="0" err="1" smtClean="0">
                <a:latin typeface="Times New Roman" pitchFamily="18" charset="0"/>
                <a:cs typeface="Times New Roman" pitchFamily="18" charset="0"/>
              </a:rPr>
              <a:t>walketh</a:t>
            </a:r>
            <a:r>
              <a:rPr lang="en-US" sz="4000" dirty="0" smtClean="0">
                <a:latin typeface="Times New Roman" pitchFamily="18" charset="0"/>
                <a:cs typeface="Times New Roman" pitchFamily="18" charset="0"/>
              </a:rPr>
              <a:t> to direct his steps.</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For all that is in the world, </a:t>
            </a:r>
          </a:p>
          <a:p>
            <a:pPr algn="ctr"/>
            <a:r>
              <a:rPr lang="en-US" sz="4000" dirty="0" smtClean="0">
                <a:latin typeface="Times New Roman" pitchFamily="18" charset="0"/>
                <a:cs typeface="Times New Roman" pitchFamily="18" charset="0"/>
              </a:rPr>
              <a:t>the lust of the flesh, </a:t>
            </a:r>
          </a:p>
          <a:p>
            <a:pPr algn="ctr"/>
            <a:r>
              <a:rPr lang="en-US" sz="4000" dirty="0" smtClean="0">
                <a:latin typeface="Times New Roman" pitchFamily="18" charset="0"/>
                <a:cs typeface="Times New Roman" pitchFamily="18" charset="0"/>
              </a:rPr>
              <a:t>and the lust of the eyes, </a:t>
            </a:r>
          </a:p>
          <a:p>
            <a:pPr algn="ctr"/>
            <a:r>
              <a:rPr lang="en-US" sz="4000" dirty="0" smtClean="0">
                <a:latin typeface="Times New Roman" pitchFamily="18" charset="0"/>
                <a:cs typeface="Times New Roman" pitchFamily="18" charset="0"/>
              </a:rPr>
              <a:t>and the pride of life, </a:t>
            </a:r>
          </a:p>
          <a:p>
            <a:pPr algn="ctr"/>
            <a:r>
              <a:rPr lang="en-US" sz="4000" dirty="0" smtClean="0">
                <a:latin typeface="Times New Roman" pitchFamily="18" charset="0"/>
                <a:cs typeface="Times New Roman" pitchFamily="18" charset="0"/>
              </a:rPr>
              <a:t>is not of the Father, </a:t>
            </a:r>
          </a:p>
          <a:p>
            <a:pPr algn="ctr"/>
            <a:r>
              <a:rPr lang="en-US" sz="4000" dirty="0" smtClean="0">
                <a:latin typeface="Times New Roman" pitchFamily="18" charset="0"/>
                <a:cs typeface="Times New Roman" pitchFamily="18" charset="0"/>
              </a:rPr>
              <a:t>but is of the world.</a:t>
            </a:r>
          </a:p>
          <a:p>
            <a:pPr algn="ctr"/>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1 John 2:16</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"Authoritarian submission was conceived of as a very general attitude that would be evoked in relation to a variety of authority figures—parents, older people, leaders, supernatural power, and so forth." </a:t>
            </a:r>
          </a:p>
          <a:p>
            <a:pPr algn="ct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(Theodor Adorno, </a:t>
            </a: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The Authoritarian Personality</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533400" y="609600"/>
            <a:ext cx="7848600" cy="5410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If nationalism prevents globalism</a:t>
            </a:r>
          </a:p>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and nationalism is the result of the traditional family, </a:t>
            </a:r>
          </a:p>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then the traditional family must be </a:t>
            </a:r>
            <a:r>
              <a:rPr lang="en-US" sz="4000" i="1" dirty="0" smtClean="0">
                <a:effectLst>
                  <a:outerShdw blurRad="38100" dist="38100" dir="2700000" algn="tl">
                    <a:srgbClr val="000000">
                      <a:alpha val="43137"/>
                    </a:srgbClr>
                  </a:outerShdw>
                </a:effectLst>
                <a:latin typeface="Times New Roman" pitchFamily="18" charset="0"/>
                <a:cs typeface="Times New Roman" pitchFamily="18" charset="0"/>
              </a:rPr>
              <a:t>negated</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if globalism is to become a reality.</a:t>
            </a:r>
            <a:endParaRPr lang="en-US" sz="4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"We are proud that in his conduct of life man has become free from external authorities, which tell him what to do and what not to do." </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(Erick Fromm, </a:t>
            </a:r>
            <a:r>
              <a:rPr lang="en-US" sz="4000" i="1" dirty="0" smtClean="0">
                <a:effectLst>
                  <a:outerShdw blurRad="38100" dist="38100" dir="2700000" algn="tl">
                    <a:srgbClr val="000000">
                      <a:alpha val="43137"/>
                    </a:srgbClr>
                  </a:outerShdw>
                </a:effectLst>
                <a:latin typeface="Times New Roman" pitchFamily="18" charset="0"/>
                <a:cs typeface="Times New Roman" pitchFamily="18" charset="0"/>
              </a:rPr>
              <a:t>Escape from Freedom</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4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Times New Roman" pitchFamily="18" charset="0"/>
                <a:cs typeface="Times New Roman" pitchFamily="18" charset="0"/>
              </a:rPr>
              <a:t>"The correct thing to do with authoritarians is to take them realistically for the bastards they are and then behave toward them as if they were bastards." </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(Abraham Maslow, </a:t>
            </a: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Maslow on Management</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"I have found whenever I ran across authoritarian students that the best thing for me to do was to break their backs immediately." </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(Abraham Maslow, </a:t>
            </a: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Maslow on Management</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1"/>
                </a:solidFill>
                <a:latin typeface="Times New Roman" pitchFamily="18" charset="0"/>
                <a:cs typeface="Times New Roman" pitchFamily="18" charset="0"/>
              </a:rPr>
              <a:t>"My children got in into conflict with my theory?" </a:t>
            </a:r>
          </a:p>
          <a:p>
            <a:pPr algn="ctr"/>
            <a:r>
              <a:rPr lang="en-US" sz="4400" dirty="0" smtClean="0">
                <a:solidFill>
                  <a:schemeClr val="bg1"/>
                </a:solidFill>
                <a:latin typeface="Times New Roman" pitchFamily="18" charset="0"/>
                <a:cs typeface="Times New Roman" pitchFamily="18" charset="0"/>
              </a:rPr>
              <a:t>"Who should teach whom? " </a:t>
            </a:r>
          </a:p>
          <a:p>
            <a:pPr algn="ctr"/>
            <a:r>
              <a:rPr lang="en-US" sz="4400" dirty="0" smtClean="0">
                <a:solidFill>
                  <a:schemeClr val="bg1"/>
                </a:solidFill>
                <a:latin typeface="Times New Roman" pitchFamily="18" charset="0"/>
                <a:cs typeface="Times New Roman" pitchFamily="18" charset="0"/>
              </a:rPr>
              <a:t>"I've been in continuous conflict over this </a:t>
            </a:r>
            <a:r>
              <a:rPr lang="en-US" sz="4400" dirty="0" err="1" smtClean="0">
                <a:solidFill>
                  <a:schemeClr val="bg1"/>
                </a:solidFill>
                <a:latin typeface="Times New Roman" pitchFamily="18" charset="0"/>
                <a:cs typeface="Times New Roman" pitchFamily="18" charset="0"/>
              </a:rPr>
              <a:t>Esalen</a:t>
            </a:r>
            <a:r>
              <a:rPr lang="en-US" sz="4400" dirty="0" smtClean="0">
                <a:solidFill>
                  <a:schemeClr val="bg1"/>
                </a:solidFill>
                <a:latin typeface="Times New Roman" pitchFamily="18" charset="0"/>
                <a:cs typeface="Times New Roman" pitchFamily="18" charset="0"/>
              </a:rPr>
              <a:t>-type, orgiastic, Dionysian-type education." </a:t>
            </a:r>
          </a:p>
          <a:p>
            <a:pPr algn="ctr"/>
            <a:endParaRPr lang="en-US" sz="4400" b="1" dirty="0" smtClean="0">
              <a:solidFill>
                <a:schemeClr val="bg1"/>
              </a:solidFill>
              <a:latin typeface="Times New Roman" pitchFamily="18" charset="0"/>
              <a:cs typeface="Times New Roman" pitchFamily="18" charset="0"/>
            </a:endParaRPr>
          </a:p>
          <a:p>
            <a:pPr algn="ctr"/>
            <a:r>
              <a:rPr lang="en-US" sz="3200" dirty="0" smtClean="0">
                <a:solidFill>
                  <a:schemeClr val="bg1"/>
                </a:solidFill>
                <a:latin typeface="Times New Roman" pitchFamily="18" charset="0"/>
                <a:cs typeface="Times New Roman" pitchFamily="18" charset="0"/>
              </a:rPr>
              <a:t>(Abraham Maslow, </a:t>
            </a:r>
            <a:r>
              <a:rPr lang="en-US" sz="3200" i="1" dirty="0" smtClean="0">
                <a:solidFill>
                  <a:schemeClr val="bg1"/>
                </a:solidFill>
                <a:latin typeface="Times New Roman" pitchFamily="18" charset="0"/>
                <a:cs typeface="Times New Roman" pitchFamily="18" charset="0"/>
              </a:rPr>
              <a:t>The Journals of Abraham Maslow</a:t>
            </a:r>
            <a:r>
              <a:rPr lang="en-US" sz="3200" dirty="0" smtClean="0">
                <a:solidFill>
                  <a:schemeClr val="bg1"/>
                </a:solidFill>
                <a:latin typeface="Times New Roman" pitchFamily="18" charset="0"/>
                <a:cs typeface="Times New Roman" pitchFamily="18" charset="0"/>
              </a:rPr>
              <a:t>)</a:t>
            </a:r>
            <a:endParaRPr lang="en-US"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"Once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earthly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is discovered to be the secret of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holy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 former must itself be annihilated [</a:t>
            </a: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vernichtet</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theoretically and practically."  </a:t>
            </a: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(Karl Marx, </a:t>
            </a:r>
            <a:r>
              <a:rPr lang="en-US" sz="4400" i="1" dirty="0" smtClean="0">
                <a:effectLst>
                  <a:outerShdw blurRad="38100" dist="38100" dir="2700000" algn="tl">
                    <a:srgbClr val="000000">
                      <a:alpha val="43137"/>
                    </a:srgbClr>
                  </a:outerShdw>
                </a:effectLst>
                <a:latin typeface="Times New Roman" pitchFamily="18" charset="0"/>
                <a:cs typeface="Times New Roman" pitchFamily="18" charset="0"/>
              </a:rPr>
              <a:t>Theses On Feuerbach #4</a:t>
            </a: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Rectangle 2"/>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effectLst>
                  <a:outerShdw blurRad="38100" dist="38100" dir="2700000" algn="tl">
                    <a:srgbClr val="000000">
                      <a:alpha val="43137"/>
                    </a:srgbClr>
                  </a:outerShdw>
                </a:effectLst>
                <a:latin typeface="Times New Roman" pitchFamily="18" charset="0"/>
                <a:cs typeface="Times New Roman" pitchFamily="18" charset="0"/>
              </a:rPr>
              <a:t>What is the </a:t>
            </a:r>
          </a:p>
          <a:p>
            <a:pPr algn="ctr"/>
            <a:r>
              <a:rPr lang="en-US" sz="7200" dirty="0" smtClean="0">
                <a:effectLst>
                  <a:outerShdw blurRad="38100" dist="38100" dir="2700000" algn="tl">
                    <a:srgbClr val="000000">
                      <a:alpha val="43137"/>
                    </a:srgbClr>
                  </a:outerShdw>
                </a:effectLst>
                <a:latin typeface="Times New Roman" pitchFamily="18" charset="0"/>
                <a:cs typeface="Times New Roman" pitchFamily="18" charset="0"/>
              </a:rPr>
              <a:t>dialectic process?</a:t>
            </a:r>
            <a:endParaRPr lang="en-US" sz="60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"The child, contrary to appearance, is the absolute, the rationality of the relationship; he is what is enduring and everlasting, the totality which produces itself once again as such.“</a:t>
            </a: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once ‘liberated’ from the father’s authority</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(George Hegel, </a:t>
            </a:r>
            <a:r>
              <a:rPr lang="en-US" sz="3600" i="1" dirty="0" smtClean="0">
                <a:latin typeface="Times New Roman" pitchFamily="18" charset="0"/>
                <a:cs typeface="Times New Roman" pitchFamily="18" charset="0"/>
              </a:rPr>
              <a:t>System of Ethical Life</a:t>
            </a:r>
            <a:r>
              <a:rPr lang="en-US" sz="3600" dirty="0" smtClean="0">
                <a:latin typeface="Times New Roman" pitchFamily="18" charset="0"/>
                <a:cs typeface="Times New Roman" pitchFamily="18" charset="0"/>
              </a:rPr>
              <a:t>)</a:t>
            </a:r>
            <a:endParaRPr lang="en-US" sz="4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What is the child’s nature?</a:t>
            </a:r>
          </a:p>
          <a:p>
            <a:pPr algn="ctr"/>
            <a:endParaRPr lang="en-US" sz="5400"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To approach pleasure</a:t>
            </a:r>
            <a:endParaRPr lang="en-US" sz="2400"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and </a:t>
            </a:r>
          </a:p>
          <a:p>
            <a:pPr algn="ct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to avoid pain.</a:t>
            </a:r>
          </a:p>
          <a:p>
            <a:pPr algn="ctr"/>
            <a:endParaRPr lang="en-US" sz="5400" i="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"Trust in the Lord with all thine heart, and lean not unto thine own understanding. </a:t>
            </a:r>
          </a:p>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In all thy ways acknowledge him, and he shall direct thy paths."  Proverb. 3: </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5-6</a:t>
            </a:r>
          </a:p>
          <a:p>
            <a:pPr algn="ctr"/>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a:hlinkClick r:id="" action="ppaction://customshow?id=6&amp;return=true"/>
          </p:cNvPr>
          <p:cNvSpPr/>
          <p:nvPr/>
        </p:nvSpPr>
        <p:spPr>
          <a:xfrm>
            <a:off x="6705600" y="2057400"/>
            <a:ext cx="1219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hlinkClick r:id="" action="ppaction://customshow?id=7&amp;return=true"/>
          </p:cNvPr>
          <p:cNvSpPr/>
          <p:nvPr/>
        </p:nvSpPr>
        <p:spPr>
          <a:xfrm>
            <a:off x="3276600" y="2667000"/>
            <a:ext cx="5181600"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hlinkClick r:id="" action="ppaction://customshow?id=8&amp;return=true"/>
          </p:cNvPr>
          <p:cNvSpPr/>
          <p:nvPr/>
        </p:nvSpPr>
        <p:spPr>
          <a:xfrm>
            <a:off x="381000" y="2057400"/>
            <a:ext cx="1219200"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hlinkClick r:id="" action="ppaction://customshow?id=9&amp;return=true"/>
          </p:cNvPr>
          <p:cNvSpPr/>
          <p:nvPr/>
        </p:nvSpPr>
        <p:spPr>
          <a:xfrm>
            <a:off x="1524000" y="4114800"/>
            <a:ext cx="3276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0" y="304800"/>
            <a:ext cx="4502899" cy="923330"/>
          </a:xfrm>
          <a:prstGeom prst="rect">
            <a:avLst/>
          </a:prstGeom>
          <a:noFill/>
        </p:spPr>
        <p:txBody>
          <a:bodyPr wrap="none" rtlCol="0">
            <a:spAutoFit/>
          </a:bodyPr>
          <a:lstStyle/>
          <a:p>
            <a:r>
              <a:rPr lang="en-US" sz="5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Two Paradigms</a:t>
            </a:r>
            <a:endParaRPr lang="en-US" sz="5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152400" y="4038600"/>
            <a:ext cx="8754384" cy="830997"/>
          </a:xfrm>
          <a:prstGeom prst="rect">
            <a:avLst/>
          </a:prstGeom>
          <a:noFill/>
        </p:spPr>
        <p:txBody>
          <a:bodyPr wrap="none" rtlCol="0">
            <a:spAutoFit/>
          </a:bodyPr>
          <a:lstStyle/>
          <a:p>
            <a:r>
              <a:rPr lang="en-US" sz="4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Father’s authority: </a:t>
            </a:r>
            <a:r>
              <a:rPr lang="en-US" sz="44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Patriarchal</a:t>
            </a:r>
            <a:endParaRPr lang="en-US" sz="4400"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133944" y="4953000"/>
            <a:ext cx="8933856" cy="830997"/>
          </a:xfrm>
          <a:prstGeom prst="rect">
            <a:avLst/>
          </a:prstGeom>
          <a:noFill/>
        </p:spPr>
        <p:txBody>
          <a:bodyPr wrap="none" rtlCol="0">
            <a:spAutoFit/>
          </a:bodyPr>
          <a:lstStyle/>
          <a:p>
            <a:r>
              <a:rPr lang="en-US" sz="4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Children control:  </a:t>
            </a:r>
            <a:r>
              <a:rPr lang="en-US" sz="44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Heresiarchal</a:t>
            </a:r>
            <a:endParaRPr lang="en-US" sz="4400"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1" name="Straight Connector 10"/>
          <p:cNvCxnSpPr/>
          <p:nvPr/>
        </p:nvCxnSpPr>
        <p:spPr>
          <a:xfrm>
            <a:off x="457200" y="2057400"/>
            <a:ext cx="7391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9600" y="2667000"/>
            <a:ext cx="78486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95600" y="5715000"/>
            <a:ext cx="3332964" cy="830997"/>
          </a:xfrm>
          <a:prstGeom prst="rect">
            <a:avLst/>
          </a:prstGeom>
          <a:noFill/>
        </p:spPr>
        <p:txBody>
          <a:bodyPr wrap="none" rtlCol="0">
            <a:spAutoFit/>
          </a:bodyPr>
          <a:lstStyle/>
          <a:p>
            <a:r>
              <a:rPr lang="en-US" sz="48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“CHANGE”</a:t>
            </a:r>
            <a:endParaRPr lang="en-US" sz="4400"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0"/>
                            </p:stCondLst>
                            <p:childTnLst>
                              <p:par>
                                <p:cTn id="20" presetID="1" presetClass="exit" presetSubtype="0" fill="hold" nodeType="afterEffect">
                                  <p:stCondLst>
                                    <p:cond delay="0"/>
                                  </p:stCondLst>
                                  <p:childTnLst>
                                    <p:set>
                                      <p:cBhvr>
                                        <p:cTn id="21" dur="1" fill="hold">
                                          <p:stCondLst>
                                            <p:cond delay="0"/>
                                          </p:stCondLst>
                                        </p:cTn>
                                        <p:tgtEl>
                                          <p:spTgt spid="11"/>
                                        </p:tgtEl>
                                        <p:attrNameLst>
                                          <p:attrName>style.visibility</p:attrName>
                                        </p:attrNameLst>
                                      </p:cBhvr>
                                      <p:to>
                                        <p:strVal val="hidden"/>
                                      </p:to>
                                    </p:set>
                                  </p:childTnLst>
                                </p:cTn>
                              </p:par>
                            </p:childTnLst>
                          </p:cTn>
                        </p:par>
                        <p:par>
                          <p:cTn id="22" fill="hold">
                            <p:stCondLst>
                              <p:cond delay="0"/>
                            </p:stCondLst>
                            <p:childTnLst>
                              <p:par>
                                <p:cTn id="23" presetID="2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"In the words of Thoreau: 'We need pray for no higher heaven than the pure senses can furnish, a purely sensuous life.  Our present senses are but rudiments of what they are destined to become.'"</a:t>
            </a:r>
            <a:r>
              <a:rPr lang="en-US" sz="1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(Norman O. Brown, </a:t>
            </a: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Life Against Death: The Psychoanalytical Meaning of History</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"In the words of Thoreau: 'We need pray for no higher heaven than the pure senses can furnish, a purely sensuous life.  Our present senses are but rudiments of what they are destined to become.'"</a:t>
            </a:r>
            <a:r>
              <a:rPr lang="en-US" sz="1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(Norman O. Brown, </a:t>
            </a: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Life Against Death: The Psychoanalytical Meaning of History</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Rounded Rectangle 2"/>
          <p:cNvSpPr/>
          <p:nvPr/>
        </p:nvSpPr>
        <p:spPr>
          <a:xfrm rot="21408769">
            <a:off x="4038600" y="381000"/>
            <a:ext cx="4648200" cy="1371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i="1" dirty="0" smtClean="0">
                <a:latin typeface="Times New Roman" pitchFamily="18" charset="0"/>
                <a:cs typeface="Times New Roman" pitchFamily="18" charset="0"/>
              </a:rPr>
              <a:t>“Sensuous Needs”</a:t>
            </a:r>
            <a:endParaRPr lang="en-US" sz="4000" i="1" dirty="0">
              <a:latin typeface="Times New Roman" pitchFamily="18" charset="0"/>
              <a:cs typeface="Times New Roman" pitchFamily="18" charset="0"/>
            </a:endParaRPr>
          </a:p>
        </p:txBody>
      </p:sp>
      <p:sp>
        <p:nvSpPr>
          <p:cNvPr id="4" name="Rounded Rectangle 3"/>
          <p:cNvSpPr/>
          <p:nvPr/>
        </p:nvSpPr>
        <p:spPr>
          <a:xfrm rot="237335">
            <a:off x="422773" y="1301690"/>
            <a:ext cx="4648200" cy="1371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i="1" dirty="0" smtClean="0">
                <a:latin typeface="Times New Roman" pitchFamily="18" charset="0"/>
                <a:cs typeface="Times New Roman" pitchFamily="18" charset="0"/>
              </a:rPr>
              <a:t>“Sense Perception”</a:t>
            </a:r>
            <a:endParaRPr lang="en-US" sz="4000" i="1" dirty="0">
              <a:latin typeface="Times New Roman" pitchFamily="18" charset="0"/>
              <a:cs typeface="Times New Roman" pitchFamily="18" charset="0"/>
            </a:endParaRPr>
          </a:p>
        </p:txBody>
      </p:sp>
      <p:sp>
        <p:nvSpPr>
          <p:cNvPr id="5" name="Rounded Rectangle 4"/>
          <p:cNvSpPr/>
          <p:nvPr/>
        </p:nvSpPr>
        <p:spPr>
          <a:xfrm rot="21358551">
            <a:off x="4080998" y="2295008"/>
            <a:ext cx="4648200" cy="1371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i="1" dirty="0" smtClean="0">
                <a:latin typeface="Times New Roman" pitchFamily="18" charset="0"/>
                <a:cs typeface="Times New Roman" pitchFamily="18" charset="0"/>
              </a:rPr>
              <a:t>“Sense Experience” </a:t>
            </a:r>
            <a:endParaRPr lang="en-US" sz="4000" i="1" dirty="0">
              <a:latin typeface="Times New Roman" pitchFamily="18" charset="0"/>
              <a:cs typeface="Times New Roman" pitchFamily="18" charset="0"/>
            </a:endParaRPr>
          </a:p>
        </p:txBody>
      </p:sp>
      <p:sp>
        <p:nvSpPr>
          <p:cNvPr id="6" name="Rounded Rectangle 5"/>
          <p:cNvSpPr/>
          <p:nvPr/>
        </p:nvSpPr>
        <p:spPr>
          <a:xfrm rot="184862">
            <a:off x="641414" y="3463284"/>
            <a:ext cx="6983476" cy="1371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i="1" dirty="0" smtClean="0">
                <a:latin typeface="Times New Roman" pitchFamily="18" charset="0"/>
                <a:cs typeface="Times New Roman" pitchFamily="18" charset="0"/>
              </a:rPr>
              <a:t>“Only proceeding from Nature.”</a:t>
            </a:r>
            <a:endParaRPr lang="en-US" sz="4000" i="1" dirty="0">
              <a:latin typeface="Times New Roman" pitchFamily="18" charset="0"/>
              <a:cs typeface="Times New Roman" pitchFamily="18" charset="0"/>
            </a:endParaRPr>
          </a:p>
        </p:txBody>
      </p:sp>
      <p:sp>
        <p:nvSpPr>
          <p:cNvPr id="7" name="Rounded Rectangle 6"/>
          <p:cNvSpPr/>
          <p:nvPr/>
        </p:nvSpPr>
        <p:spPr>
          <a:xfrm rot="21408807">
            <a:off x="1252029" y="4837448"/>
            <a:ext cx="6847184" cy="1371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smtClean="0">
                <a:latin typeface="Times New Roman" pitchFamily="18" charset="0"/>
                <a:cs typeface="Times New Roman" pitchFamily="18" charset="0"/>
              </a:rPr>
              <a:t>Karl Marx, </a:t>
            </a:r>
            <a:r>
              <a:rPr lang="nn-NO" sz="3600" i="1" dirty="0" smtClean="0">
                <a:latin typeface="Times New Roman" pitchFamily="18" charset="0"/>
                <a:cs typeface="Times New Roman" pitchFamily="18" charset="0"/>
              </a:rPr>
              <a:t>MEGA I/3</a:t>
            </a:r>
            <a:endParaRPr lang="en-US" sz="36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29"/>
          <p:cNvGrpSpPr>
            <a:grpSpLocks/>
          </p:cNvGrpSpPr>
          <p:nvPr/>
        </p:nvGrpSpPr>
        <p:grpSpPr bwMode="auto">
          <a:xfrm>
            <a:off x="2438400" y="762000"/>
            <a:ext cx="4267200" cy="2209800"/>
            <a:chOff x="1296" y="1248"/>
            <a:chExt cx="2688" cy="1392"/>
          </a:xfrm>
        </p:grpSpPr>
        <p:sp>
          <p:nvSpPr>
            <p:cNvPr id="2076" name="Rectangle 28"/>
            <p:cNvSpPr>
              <a:spLocks noChangeArrowheads="1"/>
            </p:cNvSpPr>
            <p:nvPr/>
          </p:nvSpPr>
          <p:spPr bwMode="auto">
            <a:xfrm>
              <a:off x="1296" y="1392"/>
              <a:ext cx="2688" cy="1248"/>
            </a:xfrm>
            <a:prstGeom prst="rect">
              <a:avLst/>
            </a:prstGeom>
            <a:solidFill>
              <a:schemeClr val="bg1"/>
            </a:solidFill>
            <a:ln w="9525">
              <a:noFill/>
              <a:miter lim="800000"/>
              <a:headEnd/>
              <a:tailEnd/>
            </a:ln>
            <a:effectLst/>
          </p:spPr>
          <p:txBody>
            <a:bodyPr wrap="none" anchor="ctr"/>
            <a:lstStyle/>
            <a:p>
              <a:endParaRPr lang="en-US"/>
            </a:p>
          </p:txBody>
        </p:sp>
        <p:grpSp>
          <p:nvGrpSpPr>
            <p:cNvPr id="3" name="Group 27"/>
            <p:cNvGrpSpPr>
              <a:grpSpLocks/>
            </p:cNvGrpSpPr>
            <p:nvPr/>
          </p:nvGrpSpPr>
          <p:grpSpPr bwMode="auto">
            <a:xfrm>
              <a:off x="1342" y="1248"/>
              <a:ext cx="2334" cy="1200"/>
              <a:chOff x="1342" y="1248"/>
              <a:chExt cx="2334" cy="1200"/>
            </a:xfrm>
          </p:grpSpPr>
          <p:sp>
            <p:nvSpPr>
              <p:cNvPr id="2052" name="Text Box 4"/>
              <p:cNvSpPr txBox="1">
                <a:spLocks noChangeArrowheads="1"/>
              </p:cNvSpPr>
              <p:nvPr/>
            </p:nvSpPr>
            <p:spPr bwMode="auto">
              <a:xfrm>
                <a:off x="2542" y="1871"/>
                <a:ext cx="838" cy="577"/>
              </a:xfrm>
              <a:prstGeom prst="rect">
                <a:avLst/>
              </a:prstGeom>
              <a:noFill/>
              <a:ln w="9525">
                <a:noFill/>
                <a:miter lim="800000"/>
                <a:headEnd/>
                <a:tailEnd/>
              </a:ln>
              <a:effectLst/>
            </p:spPr>
            <p:txBody>
              <a:bodyPr wrap="none">
                <a:spAutoFit/>
              </a:bodyPr>
              <a:lstStyle/>
              <a:p>
                <a:r>
                  <a:rPr lang="en-US" b="1"/>
                  <a:t>     H   H</a:t>
                </a:r>
              </a:p>
              <a:p>
                <a:r>
                  <a:rPr lang="en-US" b="1"/>
                  <a:t>C</a:t>
                </a:r>
                <a:r>
                  <a:rPr lang="en-US" b="1">
                    <a:cs typeface="Arial" charset="0"/>
                  </a:rPr>
                  <a:t>─</a:t>
                </a:r>
                <a:r>
                  <a:rPr lang="en-US" b="1"/>
                  <a:t>C─C─N</a:t>
                </a:r>
              </a:p>
              <a:p>
                <a:r>
                  <a:rPr lang="en-US" b="1"/>
                  <a:t>     H   H</a:t>
                </a:r>
              </a:p>
            </p:txBody>
          </p:sp>
          <p:sp>
            <p:nvSpPr>
              <p:cNvPr id="2055" name="Line 7"/>
              <p:cNvSpPr>
                <a:spLocks noChangeShapeType="1"/>
              </p:cNvSpPr>
              <p:nvPr/>
            </p:nvSpPr>
            <p:spPr bwMode="auto">
              <a:xfrm>
                <a:off x="3360" y="2208"/>
                <a:ext cx="96" cy="96"/>
              </a:xfrm>
              <a:prstGeom prst="line">
                <a:avLst/>
              </a:prstGeom>
              <a:noFill/>
              <a:ln w="28575">
                <a:solidFill>
                  <a:schemeClr val="tx1"/>
                </a:solidFill>
                <a:round/>
                <a:headEnd/>
                <a:tailEnd/>
              </a:ln>
              <a:effectLst/>
            </p:spPr>
            <p:txBody>
              <a:bodyPr/>
              <a:lstStyle/>
              <a:p>
                <a:endParaRPr lang="en-US"/>
              </a:p>
            </p:txBody>
          </p:sp>
          <p:sp>
            <p:nvSpPr>
              <p:cNvPr id="2056" name="Line 8"/>
              <p:cNvSpPr>
                <a:spLocks noChangeShapeType="1"/>
              </p:cNvSpPr>
              <p:nvPr/>
            </p:nvSpPr>
            <p:spPr bwMode="auto">
              <a:xfrm flipV="1">
                <a:off x="3360" y="2016"/>
                <a:ext cx="96" cy="96"/>
              </a:xfrm>
              <a:prstGeom prst="line">
                <a:avLst/>
              </a:prstGeom>
              <a:noFill/>
              <a:ln w="28575">
                <a:solidFill>
                  <a:schemeClr val="tx1"/>
                </a:solidFill>
                <a:round/>
                <a:headEnd/>
                <a:tailEnd/>
              </a:ln>
              <a:effectLst/>
            </p:spPr>
            <p:txBody>
              <a:bodyPr/>
              <a:lstStyle/>
              <a:p>
                <a:endParaRPr lang="en-US"/>
              </a:p>
            </p:txBody>
          </p:sp>
          <p:sp>
            <p:nvSpPr>
              <p:cNvPr id="2057" name="Text Box 9"/>
              <p:cNvSpPr txBox="1">
                <a:spLocks noChangeArrowheads="1"/>
              </p:cNvSpPr>
              <p:nvPr/>
            </p:nvSpPr>
            <p:spPr bwMode="auto">
              <a:xfrm>
                <a:off x="3456" y="1872"/>
                <a:ext cx="220" cy="231"/>
              </a:xfrm>
              <a:prstGeom prst="rect">
                <a:avLst/>
              </a:prstGeom>
              <a:noFill/>
              <a:ln w="9525">
                <a:noFill/>
                <a:miter lim="800000"/>
                <a:headEnd/>
                <a:tailEnd/>
              </a:ln>
              <a:effectLst/>
            </p:spPr>
            <p:txBody>
              <a:bodyPr wrap="none">
                <a:spAutoFit/>
              </a:bodyPr>
              <a:lstStyle/>
              <a:p>
                <a:r>
                  <a:rPr lang="en-US" b="1"/>
                  <a:t>H</a:t>
                </a:r>
              </a:p>
            </p:txBody>
          </p:sp>
          <p:sp>
            <p:nvSpPr>
              <p:cNvPr id="2058" name="Text Box 10"/>
              <p:cNvSpPr txBox="1">
                <a:spLocks noChangeArrowheads="1"/>
              </p:cNvSpPr>
              <p:nvPr/>
            </p:nvSpPr>
            <p:spPr bwMode="auto">
              <a:xfrm>
                <a:off x="3456" y="2217"/>
                <a:ext cx="220" cy="231"/>
              </a:xfrm>
              <a:prstGeom prst="rect">
                <a:avLst/>
              </a:prstGeom>
              <a:noFill/>
              <a:ln w="9525">
                <a:noFill/>
                <a:miter lim="800000"/>
                <a:headEnd/>
                <a:tailEnd/>
              </a:ln>
              <a:effectLst/>
            </p:spPr>
            <p:txBody>
              <a:bodyPr wrap="none">
                <a:spAutoFit/>
              </a:bodyPr>
              <a:lstStyle/>
              <a:p>
                <a:r>
                  <a:rPr lang="en-US" b="1"/>
                  <a:t>H</a:t>
                </a:r>
              </a:p>
            </p:txBody>
          </p:sp>
          <p:sp>
            <p:nvSpPr>
              <p:cNvPr id="2060" name="Line 12"/>
              <p:cNvSpPr>
                <a:spLocks noChangeShapeType="1"/>
              </p:cNvSpPr>
              <p:nvPr/>
            </p:nvSpPr>
            <p:spPr bwMode="auto">
              <a:xfrm flipH="1" flipV="1">
                <a:off x="2496" y="2016"/>
                <a:ext cx="96" cy="96"/>
              </a:xfrm>
              <a:prstGeom prst="line">
                <a:avLst/>
              </a:prstGeom>
              <a:noFill/>
              <a:ln w="28575">
                <a:solidFill>
                  <a:schemeClr val="tx1"/>
                </a:solidFill>
                <a:round/>
                <a:headEnd/>
                <a:tailEnd/>
              </a:ln>
              <a:effectLst/>
            </p:spPr>
            <p:txBody>
              <a:bodyPr/>
              <a:lstStyle/>
              <a:p>
                <a:endParaRPr lang="en-US"/>
              </a:p>
            </p:txBody>
          </p:sp>
          <p:sp>
            <p:nvSpPr>
              <p:cNvPr id="2061" name="Text Box 13"/>
              <p:cNvSpPr txBox="1">
                <a:spLocks noChangeArrowheads="1"/>
              </p:cNvSpPr>
              <p:nvPr/>
            </p:nvSpPr>
            <p:spPr bwMode="auto">
              <a:xfrm>
                <a:off x="2016" y="1872"/>
                <a:ext cx="488" cy="231"/>
              </a:xfrm>
              <a:prstGeom prst="rect">
                <a:avLst/>
              </a:prstGeom>
              <a:noFill/>
              <a:ln w="9525">
                <a:noFill/>
                <a:miter lim="800000"/>
                <a:headEnd/>
                <a:tailEnd/>
              </a:ln>
              <a:effectLst/>
            </p:spPr>
            <p:txBody>
              <a:bodyPr wrap="none">
                <a:spAutoFit/>
              </a:bodyPr>
              <a:lstStyle/>
              <a:p>
                <a:r>
                  <a:rPr lang="en-US" b="1"/>
                  <a:t>C = C</a:t>
                </a:r>
              </a:p>
            </p:txBody>
          </p:sp>
          <p:sp>
            <p:nvSpPr>
              <p:cNvPr id="2062" name="Text Box 14"/>
              <p:cNvSpPr txBox="1">
                <a:spLocks noChangeArrowheads="1"/>
              </p:cNvSpPr>
              <p:nvPr/>
            </p:nvSpPr>
            <p:spPr bwMode="auto">
              <a:xfrm>
                <a:off x="2016" y="2217"/>
                <a:ext cx="506" cy="231"/>
              </a:xfrm>
              <a:prstGeom prst="rect">
                <a:avLst/>
              </a:prstGeom>
              <a:noFill/>
              <a:ln w="9525">
                <a:noFill/>
                <a:miter lim="800000"/>
                <a:headEnd/>
                <a:tailEnd/>
              </a:ln>
              <a:effectLst/>
            </p:spPr>
            <p:txBody>
              <a:bodyPr wrap="none">
                <a:spAutoFit/>
              </a:bodyPr>
              <a:lstStyle/>
              <a:p>
                <a:r>
                  <a:rPr lang="en-US" b="1"/>
                  <a:t>C ─ C</a:t>
                </a:r>
              </a:p>
            </p:txBody>
          </p:sp>
          <p:sp>
            <p:nvSpPr>
              <p:cNvPr id="2066" name="Line 18"/>
              <p:cNvSpPr>
                <a:spLocks noChangeShapeType="1"/>
              </p:cNvSpPr>
              <p:nvPr/>
            </p:nvSpPr>
            <p:spPr bwMode="auto">
              <a:xfrm flipV="1">
                <a:off x="1920" y="2016"/>
                <a:ext cx="96" cy="96"/>
              </a:xfrm>
              <a:prstGeom prst="line">
                <a:avLst/>
              </a:prstGeom>
              <a:noFill/>
              <a:ln w="28575">
                <a:solidFill>
                  <a:schemeClr val="tx1"/>
                </a:solidFill>
                <a:round/>
                <a:headEnd/>
                <a:tailEnd/>
              </a:ln>
              <a:effectLst/>
            </p:spPr>
            <p:txBody>
              <a:bodyPr/>
              <a:lstStyle/>
              <a:p>
                <a:endParaRPr lang="en-US"/>
              </a:p>
            </p:txBody>
          </p:sp>
          <p:sp>
            <p:nvSpPr>
              <p:cNvPr id="2067" name="Text Box 19"/>
              <p:cNvSpPr txBox="1">
                <a:spLocks noChangeArrowheads="1"/>
              </p:cNvSpPr>
              <p:nvPr/>
            </p:nvSpPr>
            <p:spPr bwMode="auto">
              <a:xfrm>
                <a:off x="1680" y="2025"/>
                <a:ext cx="220" cy="231"/>
              </a:xfrm>
              <a:prstGeom prst="rect">
                <a:avLst/>
              </a:prstGeom>
              <a:noFill/>
              <a:ln w="9525">
                <a:noFill/>
                <a:miter lim="800000"/>
                <a:headEnd/>
                <a:tailEnd/>
              </a:ln>
              <a:effectLst/>
            </p:spPr>
            <p:txBody>
              <a:bodyPr wrap="none">
                <a:spAutoFit/>
              </a:bodyPr>
              <a:lstStyle/>
              <a:p>
                <a:r>
                  <a:rPr lang="en-US" b="1"/>
                  <a:t>C</a:t>
                </a:r>
              </a:p>
            </p:txBody>
          </p:sp>
          <p:sp>
            <p:nvSpPr>
              <p:cNvPr id="2068" name="Text Box 20"/>
              <p:cNvSpPr txBox="1">
                <a:spLocks noChangeArrowheads="1"/>
              </p:cNvSpPr>
              <p:nvPr/>
            </p:nvSpPr>
            <p:spPr bwMode="auto">
              <a:xfrm>
                <a:off x="1342" y="1824"/>
                <a:ext cx="332" cy="231"/>
              </a:xfrm>
              <a:prstGeom prst="rect">
                <a:avLst/>
              </a:prstGeom>
              <a:noFill/>
              <a:ln w="9525">
                <a:noFill/>
                <a:miter lim="800000"/>
                <a:headEnd/>
                <a:tailEnd/>
              </a:ln>
              <a:effectLst/>
            </p:spPr>
            <p:txBody>
              <a:bodyPr wrap="none">
                <a:spAutoFit/>
              </a:bodyPr>
              <a:lstStyle/>
              <a:p>
                <a:r>
                  <a:rPr lang="en-US" b="1"/>
                  <a:t>HO</a:t>
                </a:r>
              </a:p>
            </p:txBody>
          </p:sp>
          <p:sp>
            <p:nvSpPr>
              <p:cNvPr id="2069" name="Line 21"/>
              <p:cNvSpPr>
                <a:spLocks noChangeShapeType="1"/>
              </p:cNvSpPr>
              <p:nvPr/>
            </p:nvSpPr>
            <p:spPr bwMode="auto">
              <a:xfrm>
                <a:off x="1632" y="1968"/>
                <a:ext cx="96" cy="96"/>
              </a:xfrm>
              <a:prstGeom prst="line">
                <a:avLst/>
              </a:prstGeom>
              <a:noFill/>
              <a:ln w="28575">
                <a:solidFill>
                  <a:schemeClr val="tx1"/>
                </a:solidFill>
                <a:round/>
                <a:headEnd/>
                <a:tailEnd/>
              </a:ln>
              <a:effectLst/>
            </p:spPr>
            <p:txBody>
              <a:bodyPr/>
              <a:lstStyle/>
              <a:p>
                <a:endParaRPr lang="en-US"/>
              </a:p>
            </p:txBody>
          </p:sp>
          <p:sp>
            <p:nvSpPr>
              <p:cNvPr id="2070" name="Text Box 22"/>
              <p:cNvSpPr txBox="1">
                <a:spLocks noChangeArrowheads="1"/>
              </p:cNvSpPr>
              <p:nvPr/>
            </p:nvSpPr>
            <p:spPr bwMode="auto">
              <a:xfrm>
                <a:off x="1680" y="1689"/>
                <a:ext cx="332" cy="231"/>
              </a:xfrm>
              <a:prstGeom prst="rect">
                <a:avLst/>
              </a:prstGeom>
              <a:noFill/>
              <a:ln w="9525">
                <a:noFill/>
                <a:miter lim="800000"/>
                <a:headEnd/>
                <a:tailEnd/>
              </a:ln>
              <a:effectLst/>
            </p:spPr>
            <p:txBody>
              <a:bodyPr wrap="none">
                <a:spAutoFit/>
              </a:bodyPr>
              <a:lstStyle/>
              <a:p>
                <a:r>
                  <a:rPr lang="en-US" b="1"/>
                  <a:t>HO</a:t>
                </a:r>
              </a:p>
            </p:txBody>
          </p:sp>
          <p:sp>
            <p:nvSpPr>
              <p:cNvPr id="2071" name="Line 23"/>
              <p:cNvSpPr>
                <a:spLocks noChangeShapeType="1"/>
              </p:cNvSpPr>
              <p:nvPr/>
            </p:nvSpPr>
            <p:spPr bwMode="auto">
              <a:xfrm>
                <a:off x="1968" y="1824"/>
                <a:ext cx="96" cy="96"/>
              </a:xfrm>
              <a:prstGeom prst="line">
                <a:avLst/>
              </a:prstGeom>
              <a:noFill/>
              <a:ln w="28575">
                <a:solidFill>
                  <a:schemeClr val="tx1"/>
                </a:solidFill>
                <a:round/>
                <a:headEnd/>
                <a:tailEnd/>
              </a:ln>
              <a:effectLst/>
            </p:spPr>
            <p:txBody>
              <a:bodyPr/>
              <a:lstStyle/>
              <a:p>
                <a:endParaRPr lang="en-US"/>
              </a:p>
            </p:txBody>
          </p:sp>
          <p:sp>
            <p:nvSpPr>
              <p:cNvPr id="2072" name="Text Box 24"/>
              <p:cNvSpPr txBox="1">
                <a:spLocks noChangeArrowheads="1"/>
              </p:cNvSpPr>
              <p:nvPr/>
            </p:nvSpPr>
            <p:spPr bwMode="auto">
              <a:xfrm rot="2622415">
                <a:off x="1836" y="2112"/>
                <a:ext cx="228" cy="288"/>
              </a:xfrm>
              <a:prstGeom prst="rect">
                <a:avLst/>
              </a:prstGeom>
              <a:noFill/>
              <a:ln w="9525">
                <a:noFill/>
                <a:miter lim="800000"/>
                <a:headEnd/>
                <a:tailEnd/>
              </a:ln>
              <a:effectLst/>
            </p:spPr>
            <p:txBody>
              <a:bodyPr wrap="none">
                <a:spAutoFit/>
              </a:bodyPr>
              <a:lstStyle/>
              <a:p>
                <a:r>
                  <a:rPr lang="en-US" sz="2400" b="1"/>
                  <a:t>=</a:t>
                </a:r>
              </a:p>
            </p:txBody>
          </p:sp>
          <p:sp>
            <p:nvSpPr>
              <p:cNvPr id="2073" name="Text Box 25"/>
              <p:cNvSpPr txBox="1">
                <a:spLocks noChangeArrowheads="1"/>
              </p:cNvSpPr>
              <p:nvPr/>
            </p:nvSpPr>
            <p:spPr bwMode="auto">
              <a:xfrm rot="-1889345">
                <a:off x="2412" y="2112"/>
                <a:ext cx="228" cy="288"/>
              </a:xfrm>
              <a:prstGeom prst="rect">
                <a:avLst/>
              </a:prstGeom>
              <a:noFill/>
              <a:ln w="9525">
                <a:noFill/>
                <a:miter lim="800000"/>
                <a:headEnd/>
                <a:tailEnd/>
              </a:ln>
              <a:effectLst/>
            </p:spPr>
            <p:txBody>
              <a:bodyPr wrap="none">
                <a:spAutoFit/>
              </a:bodyPr>
              <a:lstStyle/>
              <a:p>
                <a:r>
                  <a:rPr lang="en-US" sz="2400" b="1"/>
                  <a:t>=</a:t>
                </a:r>
              </a:p>
            </p:txBody>
          </p:sp>
          <p:sp>
            <p:nvSpPr>
              <p:cNvPr id="2074" name="Text Box 26"/>
              <p:cNvSpPr txBox="1">
                <a:spLocks noChangeArrowheads="1"/>
              </p:cNvSpPr>
              <p:nvPr/>
            </p:nvSpPr>
            <p:spPr bwMode="auto">
              <a:xfrm>
                <a:off x="2037" y="1248"/>
                <a:ext cx="1179" cy="291"/>
              </a:xfrm>
              <a:prstGeom prst="rect">
                <a:avLst/>
              </a:prstGeom>
              <a:noFill/>
              <a:ln w="9525">
                <a:noFill/>
                <a:miter lim="800000"/>
                <a:headEnd/>
                <a:tailEnd/>
              </a:ln>
              <a:effectLst/>
            </p:spPr>
            <p:txBody>
              <a:bodyPr wrap="none">
                <a:spAutoFit/>
              </a:bodyPr>
              <a:lstStyle/>
              <a:p>
                <a:r>
                  <a:rPr lang="en-US" sz="2400" b="1" dirty="0">
                    <a:latin typeface="Times New Roman" pitchFamily="18" charset="0"/>
                    <a:cs typeface="Times New Roman" pitchFamily="18" charset="0"/>
                  </a:rPr>
                  <a:t>DOPAMINE</a:t>
                </a:r>
              </a:p>
            </p:txBody>
          </p:sp>
        </p:grpSp>
      </p:grpSp>
      <p:sp>
        <p:nvSpPr>
          <p:cNvPr id="24" name="TextBox 23"/>
          <p:cNvSpPr txBox="1"/>
          <p:nvPr/>
        </p:nvSpPr>
        <p:spPr>
          <a:xfrm>
            <a:off x="533400" y="3733800"/>
            <a:ext cx="2443298"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ENVIRONMENT</a:t>
            </a:r>
          </a:p>
        </p:txBody>
      </p:sp>
      <p:sp>
        <p:nvSpPr>
          <p:cNvPr id="25" name="TextBox 24"/>
          <p:cNvSpPr txBox="1"/>
          <p:nvPr/>
        </p:nvSpPr>
        <p:spPr>
          <a:xfrm>
            <a:off x="7049928" y="3733800"/>
            <a:ext cx="1143262"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BRAIN</a:t>
            </a:r>
            <a:endParaRPr lang="en-US" sz="2400" dirty="0">
              <a:latin typeface="Times New Roman" pitchFamily="18" charset="0"/>
              <a:cs typeface="Times New Roman" pitchFamily="18" charset="0"/>
            </a:endParaRPr>
          </a:p>
        </p:txBody>
      </p:sp>
      <p:sp>
        <p:nvSpPr>
          <p:cNvPr id="26" name="TextBox 25"/>
          <p:cNvSpPr txBox="1"/>
          <p:nvPr/>
        </p:nvSpPr>
        <p:spPr>
          <a:xfrm>
            <a:off x="1066800" y="4191000"/>
            <a:ext cx="971741" cy="1938992"/>
          </a:xfrm>
          <a:prstGeom prst="rect">
            <a:avLst/>
          </a:prstGeom>
          <a:noFill/>
        </p:spPr>
        <p:txBody>
          <a:bodyPr wrap="none" rtlCol="0">
            <a:spAutoFit/>
          </a:bodyPr>
          <a:lstStyle/>
          <a:p>
            <a:r>
              <a:rPr lang="en-US" sz="2400" dirty="0" smtClean="0">
                <a:latin typeface="Times New Roman" pitchFamily="18" charset="0"/>
                <a:cs typeface="Times New Roman" pitchFamily="18" charset="0"/>
              </a:rPr>
              <a:t>Touch</a:t>
            </a:r>
          </a:p>
          <a:p>
            <a:r>
              <a:rPr lang="en-US" sz="2400" dirty="0" smtClean="0">
                <a:latin typeface="Times New Roman" pitchFamily="18" charset="0"/>
                <a:cs typeface="Times New Roman" pitchFamily="18" charset="0"/>
              </a:rPr>
              <a:t>Taste</a:t>
            </a:r>
          </a:p>
          <a:p>
            <a:r>
              <a:rPr lang="en-US" sz="2400" dirty="0" smtClean="0">
                <a:latin typeface="Times New Roman" pitchFamily="18" charset="0"/>
                <a:cs typeface="Times New Roman" pitchFamily="18" charset="0"/>
              </a:rPr>
              <a:t>Sight</a:t>
            </a:r>
          </a:p>
          <a:p>
            <a:r>
              <a:rPr lang="en-US" sz="2400" dirty="0" smtClean="0">
                <a:latin typeface="Times New Roman" pitchFamily="18" charset="0"/>
                <a:cs typeface="Times New Roman" pitchFamily="18" charset="0"/>
              </a:rPr>
              <a:t>Sound</a:t>
            </a:r>
          </a:p>
          <a:p>
            <a:r>
              <a:rPr lang="en-US" sz="2400" dirty="0" smtClean="0">
                <a:latin typeface="Times New Roman" pitchFamily="18" charset="0"/>
                <a:cs typeface="Times New Roman" pitchFamily="18" charset="0"/>
              </a:rPr>
              <a:t>Smell</a:t>
            </a:r>
            <a:endParaRPr lang="en-US" sz="2400" dirty="0">
              <a:latin typeface="Times New Roman" pitchFamily="18" charset="0"/>
              <a:cs typeface="Times New Roman" pitchFamily="18" charset="0"/>
            </a:endParaRPr>
          </a:p>
        </p:txBody>
      </p:sp>
      <p:cxnSp>
        <p:nvCxnSpPr>
          <p:cNvPr id="28" name="Straight Arrow Connector 27"/>
          <p:cNvCxnSpPr>
            <a:stCxn id="24" idx="3"/>
            <a:endCxn id="25" idx="1"/>
          </p:cNvCxnSpPr>
          <p:nvPr/>
        </p:nvCxnSpPr>
        <p:spPr>
          <a:xfrm>
            <a:off x="2976698" y="3964633"/>
            <a:ext cx="407323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ight Brace 28"/>
          <p:cNvSpPr/>
          <p:nvPr/>
        </p:nvSpPr>
        <p:spPr>
          <a:xfrm>
            <a:off x="2057400" y="4267200"/>
            <a:ext cx="381000" cy="1828800"/>
          </a:xfrm>
          <a:prstGeom prst="rightBrace">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Straight Arrow Connector 29"/>
          <p:cNvCxnSpPr>
            <a:endCxn id="25" idx="1"/>
          </p:cNvCxnSpPr>
          <p:nvPr/>
        </p:nvCxnSpPr>
        <p:spPr>
          <a:xfrm flipV="1">
            <a:off x="2438400" y="3964633"/>
            <a:ext cx="4611528" cy="121696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rot="20538028">
            <a:off x="4340404" y="4482560"/>
            <a:ext cx="586806" cy="2610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4267200" y="4495800"/>
            <a:ext cx="1524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876800" y="4343400"/>
            <a:ext cx="1524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495800" y="4572000"/>
            <a:ext cx="304800" cy="762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648200" y="4796135"/>
            <a:ext cx="1729961"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synaptic gap</a:t>
            </a:r>
            <a:endParaRPr lang="en-US" sz="2400" dirty="0">
              <a:latin typeface="Times New Roman" pitchFamily="18" charset="0"/>
              <a:cs typeface="Times New Roman" pitchFamily="18" charset="0"/>
            </a:endParaRPr>
          </a:p>
        </p:txBody>
      </p:sp>
      <p:sp>
        <p:nvSpPr>
          <p:cNvPr id="54" name="TextBox 53"/>
          <p:cNvSpPr txBox="1"/>
          <p:nvPr/>
        </p:nvSpPr>
        <p:spPr>
          <a:xfrm>
            <a:off x="7086600" y="3210580"/>
            <a:ext cx="1219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Aware</a:t>
            </a:r>
            <a:endParaRPr lang="en-US" sz="2800" dirty="0">
              <a:latin typeface="Times New Roman" pitchFamily="18" charset="0"/>
              <a:cs typeface="Times New Roman" pitchFamily="18" charset="0"/>
            </a:endParaRPr>
          </a:p>
        </p:txBody>
      </p:sp>
      <p:cxnSp>
        <p:nvCxnSpPr>
          <p:cNvPr id="58" name="Straight Arrow Connector 57"/>
          <p:cNvCxnSpPr>
            <a:stCxn id="54" idx="1"/>
          </p:cNvCxnSpPr>
          <p:nvPr/>
        </p:nvCxnSpPr>
        <p:spPr>
          <a:xfrm flipH="1">
            <a:off x="3048000" y="3472190"/>
            <a:ext cx="4038600" cy="33781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381000" y="3657600"/>
            <a:ext cx="26670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Arrow Connector 71"/>
          <p:cNvCxnSpPr>
            <a:stCxn id="70" idx="6"/>
          </p:cNvCxnSpPr>
          <p:nvPr/>
        </p:nvCxnSpPr>
        <p:spPr>
          <a:xfrm>
            <a:off x="3048000" y="3962400"/>
            <a:ext cx="1295400" cy="45720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2076" idx="2"/>
          </p:cNvCxnSpPr>
          <p:nvPr/>
        </p:nvCxnSpPr>
        <p:spPr>
          <a:xfrm>
            <a:off x="4572000" y="2971800"/>
            <a:ext cx="0" cy="121920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334000" y="3276600"/>
            <a:ext cx="990600" cy="523220"/>
          </a:xfrm>
          <a:prstGeom prst="rect">
            <a:avLst/>
          </a:prstGeom>
          <a:solidFill>
            <a:schemeClr val="bg1"/>
          </a:solidFill>
        </p:spPr>
        <p:txBody>
          <a:bodyPr wrap="square" rtlCol="0">
            <a:spAutoFit/>
          </a:bodyPr>
          <a:lstStyle/>
          <a:p>
            <a:pPr algn="ctr"/>
            <a:r>
              <a:rPr lang="en-US" sz="2800" dirty="0" smtClean="0">
                <a:latin typeface="Times New Roman" pitchFamily="18" charset="0"/>
                <a:cs typeface="Times New Roman" pitchFamily="18" charset="0"/>
              </a:rPr>
              <a:t>Look</a:t>
            </a:r>
            <a:endParaRPr lang="en-US" sz="2800" dirty="0">
              <a:latin typeface="Times New Roman" pitchFamily="18" charset="0"/>
              <a:cs typeface="Times New Roman" pitchFamily="18" charset="0"/>
            </a:endParaRPr>
          </a:p>
        </p:txBody>
      </p:sp>
      <p:sp>
        <p:nvSpPr>
          <p:cNvPr id="56" name="TextBox 55"/>
          <p:cNvSpPr txBox="1"/>
          <p:nvPr/>
        </p:nvSpPr>
        <p:spPr>
          <a:xfrm>
            <a:off x="3581400" y="3500735"/>
            <a:ext cx="1219200" cy="461665"/>
          </a:xfrm>
          <a:prstGeom prst="rect">
            <a:avLst/>
          </a:prstGeom>
          <a:solidFill>
            <a:schemeClr val="bg1"/>
          </a:solidFill>
        </p:spPr>
        <p:txBody>
          <a:bodyPr wrap="square" rtlCol="0">
            <a:spAutoFit/>
          </a:bodyPr>
          <a:lstStyle/>
          <a:p>
            <a:r>
              <a:rPr lang="en-US" sz="2400" dirty="0" smtClean="0">
                <a:latin typeface="Times New Roman" pitchFamily="18" charset="0"/>
                <a:cs typeface="Times New Roman" pitchFamily="18" charset="0"/>
              </a:rPr>
              <a:t>Acquire</a:t>
            </a:r>
            <a:endParaRPr lang="en-US" sz="2400" dirty="0">
              <a:latin typeface="Times New Roman" pitchFamily="18" charset="0"/>
              <a:cs typeface="Times New Roman" pitchFamily="18" charset="0"/>
            </a:endParaRPr>
          </a:p>
        </p:txBody>
      </p:sp>
      <p:sp>
        <p:nvSpPr>
          <p:cNvPr id="41" name="TextBox 40"/>
          <p:cNvSpPr txBox="1"/>
          <p:nvPr/>
        </p:nvSpPr>
        <p:spPr>
          <a:xfrm>
            <a:off x="2286000" y="4267200"/>
            <a:ext cx="1837362"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Pleasurable</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0"/>
                            </p:stCondLst>
                            <p:childTnLst>
                              <p:par>
                                <p:cTn id="20" presetID="1" presetClass="exit" presetSubtype="0" fill="hold" nodeType="afterEffect">
                                  <p:stCondLst>
                                    <p:cond delay="0"/>
                                  </p:stCondLst>
                                  <p:childTnLst>
                                    <p:set>
                                      <p:cBhvr>
                                        <p:cTn id="21" dur="1" fill="hold">
                                          <p:stCondLst>
                                            <p:cond delay="0"/>
                                          </p:stCondLst>
                                        </p:cTn>
                                        <p:tgtEl>
                                          <p:spTgt spid="2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8"/>
                                        </p:tgtEl>
                                        <p:attrNameLst>
                                          <p:attrName>style.visibility</p:attrName>
                                        </p:attrNameLst>
                                      </p:cBhvr>
                                      <p:to>
                                        <p:strVal val="hidden"/>
                                      </p:to>
                                    </p:set>
                                  </p:childTnLst>
                                </p:cTn>
                              </p:par>
                              <p:par>
                                <p:cTn id="30" presetID="22" presetClass="entr" presetSubtype="8"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wipe(up)">
                                      <p:cBhvr>
                                        <p:cTn id="51" dur="500"/>
                                        <p:tgtEl>
                                          <p:spTgt spid="75"/>
                                        </p:tgtEl>
                                      </p:cBhvr>
                                    </p:animEffect>
                                  </p:childTnLst>
                                </p:cTn>
                              </p:par>
                            </p:childTnLst>
                          </p:cTn>
                        </p:par>
                        <p:par>
                          <p:cTn id="52" fill="hold">
                            <p:stCondLst>
                              <p:cond delay="500"/>
                            </p:stCondLst>
                            <p:childTnLst>
                              <p:par>
                                <p:cTn id="53" presetID="22" presetClass="entr" presetSubtype="8" repeatCount="indefinite"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left)">
                                      <p:cBhvr>
                                        <p:cTn id="55" dur="500"/>
                                        <p:tgtEl>
                                          <p:spTgt spid="4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4"/>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7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wipe(right)">
                                      <p:cBhvr>
                                        <p:cTn id="66" dur="500"/>
                                        <p:tgtEl>
                                          <p:spTgt spid="58"/>
                                        </p:tgtEl>
                                      </p:cBhvr>
                                    </p:animEffect>
                                  </p:childTnLst>
                                </p:cTn>
                              </p:par>
                            </p:childTnLst>
                          </p:cTn>
                        </p:par>
                        <p:par>
                          <p:cTn id="67" fill="hold">
                            <p:stCondLst>
                              <p:cond delay="500"/>
                            </p:stCondLst>
                            <p:childTnLst>
                              <p:par>
                                <p:cTn id="68" presetID="1" presetClass="entr" presetSubtype="0"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56"/>
                                        </p:tgtEl>
                                        <p:attrNameLst>
                                          <p:attrName>style.visibility</p:attrName>
                                        </p:attrNameLst>
                                      </p:cBhvr>
                                      <p:to>
                                        <p:strVal val="visible"/>
                                      </p:to>
                                    </p:set>
                                  </p:childTnLst>
                                </p:cTn>
                              </p:par>
                            </p:childTnLst>
                          </p:cTn>
                        </p:par>
                        <p:par>
                          <p:cTn id="74" fill="hold">
                            <p:stCondLst>
                              <p:cond delay="0"/>
                            </p:stCondLst>
                            <p:childTnLst>
                              <p:par>
                                <p:cTn id="75" presetID="1" presetClass="entr" presetSubtype="0" fill="hold" grpId="0" nodeType="afterEffect">
                                  <p:stCondLst>
                                    <p:cond delay="0"/>
                                  </p:stCondLst>
                                  <p:childTnLst>
                                    <p:set>
                                      <p:cBhvr>
                                        <p:cTn id="76" dur="1" fill="hold">
                                          <p:stCondLst>
                                            <p:cond delay="0"/>
                                          </p:stCondLst>
                                        </p:cTn>
                                        <p:tgtEl>
                                          <p:spTgt spid="7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wipe(left)">
                                      <p:cBhvr>
                                        <p:cTn id="8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9" grpId="0" animBg="1"/>
      <p:bldP spid="32" grpId="0" animBg="1"/>
      <p:bldP spid="52" grpId="0"/>
      <p:bldP spid="54" grpId="0"/>
      <p:bldP spid="70" grpId="0" animBg="1"/>
      <p:bldP spid="55" grpId="0" animBg="1"/>
      <p:bldP spid="56"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0" y="0"/>
            <a:ext cx="9144000" cy="6858000"/>
            <a:chOff x="0" y="0"/>
            <a:chExt cx="9144000" cy="6858000"/>
          </a:xfrm>
        </p:grpSpPr>
        <p:sp>
          <p:nvSpPr>
            <p:cNvPr id="20" name="Rectangle 19"/>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 name="Group 24"/>
            <p:cNvGrpSpPr/>
            <p:nvPr/>
          </p:nvGrpSpPr>
          <p:grpSpPr>
            <a:xfrm>
              <a:off x="228600" y="228600"/>
              <a:ext cx="8915400" cy="6210300"/>
              <a:chOff x="228600" y="228600"/>
              <a:chExt cx="8915400" cy="6210300"/>
            </a:xfrm>
          </p:grpSpPr>
          <p:sp>
            <p:nvSpPr>
              <p:cNvPr id="6" name="Oval 5"/>
              <p:cNvSpPr/>
              <p:nvPr/>
            </p:nvSpPr>
            <p:spPr>
              <a:xfrm>
                <a:off x="2667000" y="2209800"/>
                <a:ext cx="3733800" cy="2362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Line Callout 1 (Accent Bar) 3"/>
              <p:cNvSpPr/>
              <p:nvPr/>
            </p:nvSpPr>
            <p:spPr>
              <a:xfrm rot="5400000">
                <a:off x="1219200" y="762000"/>
                <a:ext cx="1219200" cy="2286000"/>
              </a:xfrm>
              <a:prstGeom prst="accentCallout1">
                <a:avLst>
                  <a:gd name="adj1" fmla="val 46985"/>
                  <a:gd name="adj2" fmla="val 102297"/>
                  <a:gd name="adj3" fmla="val 37277"/>
                  <a:gd name="adj4" fmla="val 126793"/>
                </a:avLst>
              </a:pr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prstClr val="black"/>
                    </a:solidFill>
                  </a:rPr>
                  <a:t>A gratifying object in the environment </a:t>
                </a:r>
                <a:r>
                  <a:rPr lang="en-US" dirty="0">
                    <a:solidFill>
                      <a:prstClr val="black"/>
                    </a:solidFill>
                  </a:rPr>
                  <a:t>s</a:t>
                </a:r>
                <a:r>
                  <a:rPr lang="en-US" dirty="0" smtClean="0">
                    <a:solidFill>
                      <a:prstClr val="black"/>
                    </a:solidFill>
                  </a:rPr>
                  <a:t>timulates a nerve ending.</a:t>
                </a:r>
                <a:endParaRPr lang="en-US" dirty="0">
                  <a:solidFill>
                    <a:prstClr val="black"/>
                  </a:solidFill>
                </a:endParaRPr>
              </a:p>
            </p:txBody>
          </p:sp>
          <p:sp>
            <p:nvSpPr>
              <p:cNvPr id="7" name="TextBox 6"/>
              <p:cNvSpPr txBox="1"/>
              <p:nvPr/>
            </p:nvSpPr>
            <p:spPr>
              <a:xfrm>
                <a:off x="381000" y="4278868"/>
                <a:ext cx="3200400" cy="369332"/>
              </a:xfrm>
              <a:prstGeom prst="rect">
                <a:avLst/>
              </a:prstGeom>
              <a:noFill/>
            </p:spPr>
            <p:txBody>
              <a:bodyPr wrap="square" rtlCol="0">
                <a:spAutoFit/>
              </a:bodyPr>
              <a:lstStyle/>
              <a:p>
                <a:r>
                  <a:rPr lang="en-US" dirty="0" smtClean="0">
                    <a:solidFill>
                      <a:prstClr val="black"/>
                    </a:solidFill>
                  </a:rPr>
                  <a:t>Touch, taste, sight, smell, sound.</a:t>
                </a:r>
                <a:endParaRPr lang="en-US" dirty="0">
                  <a:solidFill>
                    <a:prstClr val="black"/>
                  </a:solidFill>
                </a:endParaRPr>
              </a:p>
            </p:txBody>
          </p:sp>
          <p:sp>
            <p:nvSpPr>
              <p:cNvPr id="8" name="Rectangle 7"/>
              <p:cNvSpPr/>
              <p:nvPr/>
            </p:nvSpPr>
            <p:spPr>
              <a:xfrm>
                <a:off x="4343400" y="4419600"/>
                <a:ext cx="4572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Line Callout 1 (Accent Bar) 8"/>
              <p:cNvSpPr/>
              <p:nvPr/>
            </p:nvSpPr>
            <p:spPr>
              <a:xfrm>
                <a:off x="381000" y="4876800"/>
                <a:ext cx="3962400" cy="1143000"/>
              </a:xfrm>
              <a:prstGeom prst="accentCallout1">
                <a:avLst>
                  <a:gd name="adj1" fmla="val 49162"/>
                  <a:gd name="adj2" fmla="val 100288"/>
                  <a:gd name="adj3" fmla="val -5092"/>
                  <a:gd name="adj4" fmla="val 105248"/>
                </a:avLst>
              </a:pr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black"/>
                    </a:solidFill>
                  </a:rPr>
                  <a:t>Dopamine is ‘emancipated’ into the synaptic gap between the nerve endings, engendering a “wanting” for the gratifying object in the environment.</a:t>
                </a:r>
                <a:endParaRPr lang="en-US" dirty="0">
                  <a:solidFill>
                    <a:prstClr val="black"/>
                  </a:solidFill>
                </a:endParaRPr>
              </a:p>
            </p:txBody>
          </p:sp>
          <p:sp>
            <p:nvSpPr>
              <p:cNvPr id="10" name="Cloud 9"/>
              <p:cNvSpPr/>
              <p:nvPr/>
            </p:nvSpPr>
            <p:spPr>
              <a:xfrm>
                <a:off x="5791200" y="2743200"/>
                <a:ext cx="1447800" cy="1371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Line Callout 1 (Accent Bar) 10"/>
              <p:cNvSpPr/>
              <p:nvPr/>
            </p:nvSpPr>
            <p:spPr>
              <a:xfrm rot="5400000">
                <a:off x="6172200" y="3924300"/>
                <a:ext cx="1828800" cy="3200400"/>
              </a:xfrm>
              <a:prstGeom prst="accentCallout1">
                <a:avLst>
                  <a:gd name="adj1" fmla="val 75097"/>
                  <a:gd name="adj2" fmla="val -6026"/>
                  <a:gd name="adj3" fmla="val 70447"/>
                  <a:gd name="adj4" fmla="val -25256"/>
                </a:avLst>
              </a:pr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dirty="0" smtClean="0">
                    <a:solidFill>
                      <a:prstClr val="black"/>
                    </a:solidFill>
                  </a:rPr>
                  <a:t>Dopamine is ‘liberated’ into the synaptic gap’s of the dendrites of the nervous system in the brain, making the child aware of, and desiring, the gratifying object in the environment.</a:t>
                </a:r>
                <a:endParaRPr lang="en-US" dirty="0">
                  <a:solidFill>
                    <a:prstClr val="black"/>
                  </a:solidFill>
                </a:endParaRPr>
              </a:p>
            </p:txBody>
          </p:sp>
          <p:sp>
            <p:nvSpPr>
              <p:cNvPr id="15" name="Line Callout 1 (Accent Bar) 14"/>
              <p:cNvSpPr/>
              <p:nvPr/>
            </p:nvSpPr>
            <p:spPr>
              <a:xfrm>
                <a:off x="5334000" y="1143000"/>
                <a:ext cx="3810000" cy="1143000"/>
              </a:xfrm>
              <a:prstGeom prst="accentCallout1">
                <a:avLst>
                  <a:gd name="adj1" fmla="val 52758"/>
                  <a:gd name="adj2" fmla="val -4377"/>
                  <a:gd name="adj3" fmla="val 79933"/>
                  <a:gd name="adj4" fmla="val -19890"/>
                </a:avLst>
              </a:prstGeom>
              <a:noFill/>
              <a:ln>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black"/>
                    </a:solidFill>
                  </a:rPr>
                  <a:t>The child moves to acquire the object of gratification in the environment, to “control” it, for more dopamine ‘emancipation.’ </a:t>
                </a:r>
                <a:endParaRPr lang="en-US" dirty="0">
                  <a:solidFill>
                    <a:prstClr val="black"/>
                  </a:solidFill>
                </a:endParaRPr>
              </a:p>
            </p:txBody>
          </p:sp>
          <p:sp>
            <p:nvSpPr>
              <p:cNvPr id="16" name="TextBox 15"/>
              <p:cNvSpPr txBox="1"/>
              <p:nvPr/>
            </p:nvSpPr>
            <p:spPr>
              <a:xfrm>
                <a:off x="228600" y="228600"/>
                <a:ext cx="8534400" cy="923330"/>
              </a:xfrm>
              <a:prstGeom prst="rect">
                <a:avLst/>
              </a:prstGeom>
              <a:noFill/>
            </p:spPr>
            <p:txBody>
              <a:bodyPr wrap="square" rtlCol="0">
                <a:spAutoFit/>
              </a:bodyPr>
              <a:lstStyle/>
              <a:p>
                <a:pPr algn="ctr"/>
                <a:r>
                  <a:rPr lang="en-US" dirty="0" smtClean="0">
                    <a:solidFill>
                      <a:prstClr val="black"/>
                    </a:solidFill>
                  </a:rPr>
                  <a:t>All that is of the world: </a:t>
                </a:r>
                <a:r>
                  <a:rPr lang="en-US" dirty="0">
                    <a:solidFill>
                      <a:prstClr val="black"/>
                    </a:solidFill>
                  </a:rPr>
                  <a:t>l</a:t>
                </a:r>
                <a:r>
                  <a:rPr lang="en-US" dirty="0" smtClean="0">
                    <a:solidFill>
                      <a:prstClr val="black"/>
                    </a:solidFill>
                  </a:rPr>
                  <a:t>ust of the flesh and the eyes, and pride in controlling (augmenting) that which engenders pleasure.  We are not in love with the gratifying objects of the world.  We are in love with the dopamine they ‘liberate.’</a:t>
                </a:r>
                <a:endParaRPr lang="en-US" dirty="0">
                  <a:solidFill>
                    <a:prstClr val="black"/>
                  </a:solidFill>
                </a:endParaRPr>
              </a:p>
            </p:txBody>
          </p:sp>
          <p:pic>
            <p:nvPicPr>
              <p:cNvPr id="19" name="Picture 18" descr="MC900232136.bmp"/>
              <p:cNvPicPr>
                <a:picLocks noChangeAspect="1"/>
              </p:cNvPicPr>
              <p:nvPr/>
            </p:nvPicPr>
            <p:blipFill>
              <a:blip r:embed="rId2" cstate="print"/>
              <a:stretch>
                <a:fillRect/>
              </a:stretch>
            </p:blipFill>
            <p:spPr>
              <a:xfrm>
                <a:off x="1898473" y="2819400"/>
                <a:ext cx="1149527" cy="1371600"/>
              </a:xfrm>
              <a:prstGeom prst="rect">
                <a:avLst/>
              </a:prstGeom>
            </p:spPr>
          </p:pic>
          <p:sp>
            <p:nvSpPr>
              <p:cNvPr id="18" name="TextBox 17"/>
              <p:cNvSpPr txBox="1"/>
              <p:nvPr/>
            </p:nvSpPr>
            <p:spPr>
              <a:xfrm>
                <a:off x="478806" y="1295400"/>
                <a:ext cx="372218" cy="369332"/>
              </a:xfrm>
              <a:prstGeom prst="rect">
                <a:avLst/>
              </a:prstGeom>
              <a:noFill/>
            </p:spPr>
            <p:txBody>
              <a:bodyPr wrap="none" rtlCol="0">
                <a:spAutoFit/>
              </a:bodyPr>
              <a:lstStyle/>
              <a:p>
                <a:r>
                  <a:rPr lang="en-US" dirty="0" smtClean="0">
                    <a:solidFill>
                      <a:prstClr val="black"/>
                    </a:solidFill>
                  </a:rPr>
                  <a:t>1)</a:t>
                </a:r>
                <a:endParaRPr lang="en-US" dirty="0">
                  <a:solidFill>
                    <a:prstClr val="black"/>
                  </a:solidFill>
                </a:endParaRPr>
              </a:p>
            </p:txBody>
          </p:sp>
          <p:sp>
            <p:nvSpPr>
              <p:cNvPr id="21" name="TextBox 20"/>
              <p:cNvSpPr txBox="1"/>
              <p:nvPr/>
            </p:nvSpPr>
            <p:spPr>
              <a:xfrm>
                <a:off x="402606" y="4572000"/>
                <a:ext cx="372218" cy="369332"/>
              </a:xfrm>
              <a:prstGeom prst="rect">
                <a:avLst/>
              </a:prstGeom>
              <a:noFill/>
            </p:spPr>
            <p:txBody>
              <a:bodyPr wrap="none" rtlCol="0">
                <a:spAutoFit/>
              </a:bodyPr>
              <a:lstStyle/>
              <a:p>
                <a:r>
                  <a:rPr lang="en-US" dirty="0" smtClean="0">
                    <a:solidFill>
                      <a:prstClr val="black"/>
                    </a:solidFill>
                  </a:rPr>
                  <a:t>2)</a:t>
                </a:r>
                <a:endParaRPr lang="en-US" dirty="0">
                  <a:solidFill>
                    <a:prstClr val="black"/>
                  </a:solidFill>
                </a:endParaRPr>
              </a:p>
            </p:txBody>
          </p:sp>
          <p:sp>
            <p:nvSpPr>
              <p:cNvPr id="22" name="TextBox 21"/>
              <p:cNvSpPr txBox="1"/>
              <p:nvPr/>
            </p:nvSpPr>
            <p:spPr>
              <a:xfrm>
                <a:off x="5190382" y="4648200"/>
                <a:ext cx="372218" cy="369332"/>
              </a:xfrm>
              <a:prstGeom prst="rect">
                <a:avLst/>
              </a:prstGeom>
              <a:noFill/>
            </p:spPr>
            <p:txBody>
              <a:bodyPr wrap="none" rtlCol="0">
                <a:spAutoFit/>
              </a:bodyPr>
              <a:lstStyle/>
              <a:p>
                <a:r>
                  <a:rPr lang="en-US" dirty="0" smtClean="0">
                    <a:solidFill>
                      <a:prstClr val="black"/>
                    </a:solidFill>
                  </a:rPr>
                  <a:t>3)</a:t>
                </a:r>
                <a:endParaRPr lang="en-US" dirty="0">
                  <a:solidFill>
                    <a:prstClr val="black"/>
                  </a:solidFill>
                </a:endParaRPr>
              </a:p>
            </p:txBody>
          </p:sp>
          <p:cxnSp>
            <p:nvCxnSpPr>
              <p:cNvPr id="14" name="Straight Arrow Connector 13"/>
              <p:cNvCxnSpPr>
                <a:stCxn id="10" idx="2"/>
              </p:cNvCxnSpPr>
              <p:nvPr/>
            </p:nvCxnSpPr>
            <p:spPr>
              <a:xfrm flipH="1">
                <a:off x="2971800" y="3429000"/>
                <a:ext cx="2823891"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429000" y="2514600"/>
                <a:ext cx="21336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The  child looks for the gratifying object in the environment that stimulated dopamine ‘emancipation’ in the brain.</a:t>
                </a:r>
                <a:endParaRPr lang="en-US" dirty="0">
                  <a:solidFill>
                    <a:prstClr val="black"/>
                  </a:solidFill>
                </a:endParaRPr>
              </a:p>
            </p:txBody>
          </p:sp>
          <p:sp>
            <p:nvSpPr>
              <p:cNvPr id="23" name="TextBox 22"/>
              <p:cNvSpPr txBox="1"/>
              <p:nvPr/>
            </p:nvSpPr>
            <p:spPr>
              <a:xfrm>
                <a:off x="3276600" y="2362200"/>
                <a:ext cx="372218" cy="369332"/>
              </a:xfrm>
              <a:prstGeom prst="rect">
                <a:avLst/>
              </a:prstGeom>
              <a:noFill/>
            </p:spPr>
            <p:txBody>
              <a:bodyPr wrap="none" rtlCol="0">
                <a:spAutoFit/>
              </a:bodyPr>
              <a:lstStyle/>
              <a:p>
                <a:r>
                  <a:rPr lang="en-US" dirty="0" smtClean="0">
                    <a:solidFill>
                      <a:prstClr val="black"/>
                    </a:solidFill>
                  </a:rPr>
                  <a:t>4)</a:t>
                </a:r>
                <a:endParaRPr lang="en-US" dirty="0">
                  <a:solidFill>
                    <a:prstClr val="black"/>
                  </a:solidFill>
                </a:endParaRPr>
              </a:p>
            </p:txBody>
          </p:sp>
          <p:sp>
            <p:nvSpPr>
              <p:cNvPr id="24" name="TextBox 23"/>
              <p:cNvSpPr txBox="1"/>
              <p:nvPr/>
            </p:nvSpPr>
            <p:spPr>
              <a:xfrm>
                <a:off x="5120640" y="1143000"/>
                <a:ext cx="372218" cy="369332"/>
              </a:xfrm>
              <a:prstGeom prst="rect">
                <a:avLst/>
              </a:prstGeom>
              <a:noFill/>
            </p:spPr>
            <p:txBody>
              <a:bodyPr wrap="none" rtlCol="0">
                <a:spAutoFit/>
              </a:bodyPr>
              <a:lstStyle/>
              <a:p>
                <a:r>
                  <a:rPr lang="en-US" dirty="0" smtClean="0">
                    <a:solidFill>
                      <a:prstClr val="black"/>
                    </a:solidFill>
                  </a:rPr>
                  <a:t>5)</a:t>
                </a:r>
                <a:endParaRPr lang="en-US" dirty="0">
                  <a:solidFill>
                    <a:prstClr val="black"/>
                  </a:solidFill>
                </a:endParaRPr>
              </a:p>
            </p:txBody>
          </p:sp>
        </p:grpSp>
      </p:grpSp>
      <p:sp>
        <p:nvSpPr>
          <p:cNvPr id="25" name="Rectangle 24"/>
          <p:cNvSpPr/>
          <p:nvPr/>
        </p:nvSpPr>
        <p:spPr>
          <a:xfrm>
            <a:off x="4370832" y="4343400"/>
            <a:ext cx="41148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33400" y="990600"/>
            <a:ext cx="2743200" cy="1905000"/>
          </a:xfrm>
          <a:prstGeom prst="ellipse">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52400" y="4343400"/>
            <a:ext cx="4267200" cy="2362200"/>
          </a:xfrm>
          <a:prstGeom prst="ellipse">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876800" y="4267200"/>
            <a:ext cx="4038600" cy="2362200"/>
          </a:xfrm>
          <a:prstGeom prst="ellipse">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819400" y="2209800"/>
            <a:ext cx="3352800" cy="2362200"/>
          </a:xfrm>
          <a:prstGeom prst="ellipse">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029200" y="609600"/>
            <a:ext cx="4038600" cy="2057400"/>
          </a:xfrm>
          <a:prstGeom prst="ellipse">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V="1">
            <a:off x="457200" y="4572000"/>
            <a:ext cx="3026394" cy="322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962400" y="4572000"/>
            <a:ext cx="609600" cy="22860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495800" y="4572000"/>
            <a:ext cx="22860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172200" y="3733800"/>
            <a:ext cx="228600" cy="2286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32"/>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par>
                          <p:cTn id="20" fill="hold">
                            <p:stCondLst>
                              <p:cond delay="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par>
                          <p:cTn id="24" fill="hold">
                            <p:stCondLst>
                              <p:cond delay="500"/>
                            </p:stCondLst>
                            <p:childTnLst>
                              <p:par>
                                <p:cTn id="25" presetID="22" presetClass="entr" presetSubtype="8" repeatCount="indefinite"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7"/>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34"/>
                                        </p:tgtEl>
                                        <p:attrNameLst>
                                          <p:attrName>style.visibility</p:attrName>
                                        </p:attrNameLst>
                                      </p:cBhvr>
                                      <p:to>
                                        <p:strVal val="hidden"/>
                                      </p:to>
                                    </p:set>
                                  </p:childTnLst>
                                </p:cTn>
                              </p:par>
                            </p:childTnLst>
                          </p:cTn>
                        </p:par>
                        <p:par>
                          <p:cTn id="34" fill="hold">
                            <p:stCondLst>
                              <p:cond delay="0"/>
                            </p:stCondLst>
                            <p:childTnLst>
                              <p:par>
                                <p:cTn id="35" presetID="22" presetClass="entr" presetSubtype="8" repeatCount="indefinite"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28"/>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29"/>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animBg="1"/>
      <p:bldP spid="28" grpId="1" animBg="1"/>
      <p:bldP spid="29" grpId="0" animBg="1"/>
      <p:bldP spid="29" grpId="1"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0" y="0"/>
            <a:ext cx="9144000" cy="6858000"/>
            <a:chOff x="0" y="0"/>
            <a:chExt cx="9144000" cy="6858000"/>
          </a:xfrm>
        </p:grpSpPr>
        <p:sp>
          <p:nvSpPr>
            <p:cNvPr id="20" name="Rectangle 19"/>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 name="Group 24"/>
            <p:cNvGrpSpPr/>
            <p:nvPr/>
          </p:nvGrpSpPr>
          <p:grpSpPr>
            <a:xfrm>
              <a:off x="228600" y="228600"/>
              <a:ext cx="8915400" cy="6210300"/>
              <a:chOff x="228600" y="228600"/>
              <a:chExt cx="8915400" cy="6210300"/>
            </a:xfrm>
          </p:grpSpPr>
          <p:sp>
            <p:nvSpPr>
              <p:cNvPr id="6" name="Oval 5"/>
              <p:cNvSpPr/>
              <p:nvPr/>
            </p:nvSpPr>
            <p:spPr>
              <a:xfrm>
                <a:off x="2667000" y="2209800"/>
                <a:ext cx="3733800" cy="2362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Line Callout 1 (Accent Bar) 3"/>
              <p:cNvSpPr/>
              <p:nvPr/>
            </p:nvSpPr>
            <p:spPr>
              <a:xfrm rot="5400000">
                <a:off x="1219200" y="762000"/>
                <a:ext cx="1219200" cy="2286000"/>
              </a:xfrm>
              <a:prstGeom prst="accentCallout1">
                <a:avLst>
                  <a:gd name="adj1" fmla="val 46985"/>
                  <a:gd name="adj2" fmla="val 102297"/>
                  <a:gd name="adj3" fmla="val 37277"/>
                  <a:gd name="adj4" fmla="val 126793"/>
                </a:avLst>
              </a:pr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prstClr val="black"/>
                    </a:solidFill>
                  </a:rPr>
                  <a:t>A gratifying object in the environment </a:t>
                </a:r>
                <a:r>
                  <a:rPr lang="en-US" dirty="0">
                    <a:solidFill>
                      <a:prstClr val="black"/>
                    </a:solidFill>
                  </a:rPr>
                  <a:t>s</a:t>
                </a:r>
                <a:r>
                  <a:rPr lang="en-US" dirty="0" smtClean="0">
                    <a:solidFill>
                      <a:prstClr val="black"/>
                    </a:solidFill>
                  </a:rPr>
                  <a:t>timulates a nerve ending.</a:t>
                </a:r>
                <a:endParaRPr lang="en-US" dirty="0">
                  <a:solidFill>
                    <a:prstClr val="black"/>
                  </a:solidFill>
                </a:endParaRPr>
              </a:p>
            </p:txBody>
          </p:sp>
          <p:sp>
            <p:nvSpPr>
              <p:cNvPr id="7" name="TextBox 6"/>
              <p:cNvSpPr txBox="1"/>
              <p:nvPr/>
            </p:nvSpPr>
            <p:spPr>
              <a:xfrm>
                <a:off x="381000" y="4278868"/>
                <a:ext cx="3200400" cy="369332"/>
              </a:xfrm>
              <a:prstGeom prst="rect">
                <a:avLst/>
              </a:prstGeom>
              <a:noFill/>
            </p:spPr>
            <p:txBody>
              <a:bodyPr wrap="square" rtlCol="0">
                <a:spAutoFit/>
              </a:bodyPr>
              <a:lstStyle/>
              <a:p>
                <a:r>
                  <a:rPr lang="en-US" dirty="0" smtClean="0">
                    <a:solidFill>
                      <a:prstClr val="black"/>
                    </a:solidFill>
                  </a:rPr>
                  <a:t>Touch, taste, sight, smell, sound.</a:t>
                </a:r>
                <a:endParaRPr lang="en-US" dirty="0">
                  <a:solidFill>
                    <a:prstClr val="black"/>
                  </a:solidFill>
                </a:endParaRPr>
              </a:p>
            </p:txBody>
          </p:sp>
          <p:sp>
            <p:nvSpPr>
              <p:cNvPr id="8" name="Rectangle 7"/>
              <p:cNvSpPr/>
              <p:nvPr/>
            </p:nvSpPr>
            <p:spPr>
              <a:xfrm>
                <a:off x="4343400" y="4419600"/>
                <a:ext cx="4572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Line Callout 1 (Accent Bar) 8"/>
              <p:cNvSpPr/>
              <p:nvPr/>
            </p:nvSpPr>
            <p:spPr>
              <a:xfrm>
                <a:off x="381000" y="4876800"/>
                <a:ext cx="3962400" cy="1143000"/>
              </a:xfrm>
              <a:prstGeom prst="accentCallout1">
                <a:avLst>
                  <a:gd name="adj1" fmla="val 49162"/>
                  <a:gd name="adj2" fmla="val 100288"/>
                  <a:gd name="adj3" fmla="val -5092"/>
                  <a:gd name="adj4" fmla="val 105248"/>
                </a:avLst>
              </a:pr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black"/>
                    </a:solidFill>
                  </a:rPr>
                  <a:t>Dopamine is ‘emancipated’ into the synaptic gap between the nerve endings, engendering a “wanting” for the gratifying object in the environment.</a:t>
                </a:r>
                <a:endParaRPr lang="en-US" dirty="0">
                  <a:solidFill>
                    <a:prstClr val="black"/>
                  </a:solidFill>
                </a:endParaRPr>
              </a:p>
            </p:txBody>
          </p:sp>
          <p:sp>
            <p:nvSpPr>
              <p:cNvPr id="10" name="Cloud 9"/>
              <p:cNvSpPr/>
              <p:nvPr/>
            </p:nvSpPr>
            <p:spPr>
              <a:xfrm>
                <a:off x="5791200" y="2743200"/>
                <a:ext cx="1447800" cy="1371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Line Callout 1 (Accent Bar) 10"/>
              <p:cNvSpPr/>
              <p:nvPr/>
            </p:nvSpPr>
            <p:spPr>
              <a:xfrm rot="5400000">
                <a:off x="6172200" y="3924300"/>
                <a:ext cx="1828800" cy="3200400"/>
              </a:xfrm>
              <a:prstGeom prst="accentCallout1">
                <a:avLst>
                  <a:gd name="adj1" fmla="val 75097"/>
                  <a:gd name="adj2" fmla="val -6026"/>
                  <a:gd name="adj3" fmla="val 70447"/>
                  <a:gd name="adj4" fmla="val -25256"/>
                </a:avLst>
              </a:pr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dirty="0" smtClean="0">
                    <a:solidFill>
                      <a:prstClr val="black"/>
                    </a:solidFill>
                  </a:rPr>
                  <a:t>Dopamine is ‘liberated’ into the synaptic gap’s of the dendrites of the nervous system in the brain, making the child aware of, and desiring, the gratifying object in the environment.</a:t>
                </a:r>
                <a:endParaRPr lang="en-US" dirty="0">
                  <a:solidFill>
                    <a:prstClr val="black"/>
                  </a:solidFill>
                </a:endParaRPr>
              </a:p>
            </p:txBody>
          </p:sp>
          <p:sp>
            <p:nvSpPr>
              <p:cNvPr id="15" name="Line Callout 1 (Accent Bar) 14"/>
              <p:cNvSpPr/>
              <p:nvPr/>
            </p:nvSpPr>
            <p:spPr>
              <a:xfrm>
                <a:off x="5334000" y="1143000"/>
                <a:ext cx="3810000" cy="1143000"/>
              </a:xfrm>
              <a:prstGeom prst="accentCallout1">
                <a:avLst>
                  <a:gd name="adj1" fmla="val 52758"/>
                  <a:gd name="adj2" fmla="val -4377"/>
                  <a:gd name="adj3" fmla="val 79933"/>
                  <a:gd name="adj4" fmla="val -19890"/>
                </a:avLst>
              </a:prstGeom>
              <a:noFill/>
              <a:ln>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black"/>
                    </a:solidFill>
                  </a:rPr>
                  <a:t>The child moves to acquire the object of gratification in the environment, to “control” it, for more dopamine ‘emancipation.’ </a:t>
                </a:r>
                <a:endParaRPr lang="en-US" dirty="0">
                  <a:solidFill>
                    <a:prstClr val="black"/>
                  </a:solidFill>
                </a:endParaRPr>
              </a:p>
            </p:txBody>
          </p:sp>
          <p:sp>
            <p:nvSpPr>
              <p:cNvPr id="16" name="TextBox 15"/>
              <p:cNvSpPr txBox="1"/>
              <p:nvPr/>
            </p:nvSpPr>
            <p:spPr>
              <a:xfrm>
                <a:off x="228600" y="228600"/>
                <a:ext cx="8534400" cy="923330"/>
              </a:xfrm>
              <a:prstGeom prst="rect">
                <a:avLst/>
              </a:prstGeom>
              <a:noFill/>
            </p:spPr>
            <p:txBody>
              <a:bodyPr wrap="square" rtlCol="0">
                <a:spAutoFit/>
              </a:bodyPr>
              <a:lstStyle/>
              <a:p>
                <a:pPr algn="ctr"/>
                <a:r>
                  <a:rPr lang="en-US" dirty="0" smtClean="0">
                    <a:solidFill>
                      <a:prstClr val="black"/>
                    </a:solidFill>
                  </a:rPr>
                  <a:t>All that is of the world: </a:t>
                </a:r>
                <a:r>
                  <a:rPr lang="en-US" dirty="0">
                    <a:solidFill>
                      <a:prstClr val="black"/>
                    </a:solidFill>
                  </a:rPr>
                  <a:t>l</a:t>
                </a:r>
                <a:r>
                  <a:rPr lang="en-US" dirty="0" smtClean="0">
                    <a:solidFill>
                      <a:prstClr val="black"/>
                    </a:solidFill>
                  </a:rPr>
                  <a:t>ust of the flesh and the eyes, and pride in controlling (augmenting) that which engenders pleasure.  We are not in love with the gratifying objects of the world.  We are in love with the dopamine they ‘liberate.’</a:t>
                </a:r>
                <a:endParaRPr lang="en-US" dirty="0">
                  <a:solidFill>
                    <a:prstClr val="black"/>
                  </a:solidFill>
                </a:endParaRPr>
              </a:p>
            </p:txBody>
          </p:sp>
          <p:pic>
            <p:nvPicPr>
              <p:cNvPr id="19" name="Picture 18" descr="MC900232136.bmp"/>
              <p:cNvPicPr>
                <a:picLocks noChangeAspect="1"/>
              </p:cNvPicPr>
              <p:nvPr/>
            </p:nvPicPr>
            <p:blipFill>
              <a:blip r:embed="rId2" cstate="print"/>
              <a:stretch>
                <a:fillRect/>
              </a:stretch>
            </p:blipFill>
            <p:spPr>
              <a:xfrm>
                <a:off x="1898473" y="2819400"/>
                <a:ext cx="1149527" cy="1371600"/>
              </a:xfrm>
              <a:prstGeom prst="rect">
                <a:avLst/>
              </a:prstGeom>
            </p:spPr>
          </p:pic>
          <p:sp>
            <p:nvSpPr>
              <p:cNvPr id="18" name="TextBox 17"/>
              <p:cNvSpPr txBox="1"/>
              <p:nvPr/>
            </p:nvSpPr>
            <p:spPr>
              <a:xfrm>
                <a:off x="478806" y="1295400"/>
                <a:ext cx="372218" cy="369332"/>
              </a:xfrm>
              <a:prstGeom prst="rect">
                <a:avLst/>
              </a:prstGeom>
              <a:noFill/>
            </p:spPr>
            <p:txBody>
              <a:bodyPr wrap="none" rtlCol="0">
                <a:spAutoFit/>
              </a:bodyPr>
              <a:lstStyle/>
              <a:p>
                <a:r>
                  <a:rPr lang="en-US" dirty="0" smtClean="0">
                    <a:solidFill>
                      <a:prstClr val="black"/>
                    </a:solidFill>
                  </a:rPr>
                  <a:t>1)</a:t>
                </a:r>
                <a:endParaRPr lang="en-US" dirty="0">
                  <a:solidFill>
                    <a:prstClr val="black"/>
                  </a:solidFill>
                </a:endParaRPr>
              </a:p>
            </p:txBody>
          </p:sp>
          <p:sp>
            <p:nvSpPr>
              <p:cNvPr id="21" name="TextBox 20"/>
              <p:cNvSpPr txBox="1"/>
              <p:nvPr/>
            </p:nvSpPr>
            <p:spPr>
              <a:xfrm>
                <a:off x="402606" y="4572000"/>
                <a:ext cx="372218" cy="369332"/>
              </a:xfrm>
              <a:prstGeom prst="rect">
                <a:avLst/>
              </a:prstGeom>
              <a:noFill/>
            </p:spPr>
            <p:txBody>
              <a:bodyPr wrap="none" rtlCol="0">
                <a:spAutoFit/>
              </a:bodyPr>
              <a:lstStyle/>
              <a:p>
                <a:r>
                  <a:rPr lang="en-US" dirty="0" smtClean="0">
                    <a:solidFill>
                      <a:prstClr val="black"/>
                    </a:solidFill>
                  </a:rPr>
                  <a:t>2)</a:t>
                </a:r>
                <a:endParaRPr lang="en-US" dirty="0">
                  <a:solidFill>
                    <a:prstClr val="black"/>
                  </a:solidFill>
                </a:endParaRPr>
              </a:p>
            </p:txBody>
          </p:sp>
          <p:sp>
            <p:nvSpPr>
              <p:cNvPr id="22" name="TextBox 21"/>
              <p:cNvSpPr txBox="1"/>
              <p:nvPr/>
            </p:nvSpPr>
            <p:spPr>
              <a:xfrm>
                <a:off x="5190382" y="4648200"/>
                <a:ext cx="372218" cy="369332"/>
              </a:xfrm>
              <a:prstGeom prst="rect">
                <a:avLst/>
              </a:prstGeom>
              <a:noFill/>
            </p:spPr>
            <p:txBody>
              <a:bodyPr wrap="none" rtlCol="0">
                <a:spAutoFit/>
              </a:bodyPr>
              <a:lstStyle/>
              <a:p>
                <a:r>
                  <a:rPr lang="en-US" dirty="0" smtClean="0">
                    <a:solidFill>
                      <a:prstClr val="black"/>
                    </a:solidFill>
                  </a:rPr>
                  <a:t>3)</a:t>
                </a:r>
                <a:endParaRPr lang="en-US" dirty="0">
                  <a:solidFill>
                    <a:prstClr val="black"/>
                  </a:solidFill>
                </a:endParaRPr>
              </a:p>
            </p:txBody>
          </p:sp>
          <p:cxnSp>
            <p:nvCxnSpPr>
              <p:cNvPr id="14" name="Straight Arrow Connector 13"/>
              <p:cNvCxnSpPr>
                <a:stCxn id="10" idx="2"/>
              </p:cNvCxnSpPr>
              <p:nvPr/>
            </p:nvCxnSpPr>
            <p:spPr>
              <a:xfrm flipH="1">
                <a:off x="2971800" y="3429000"/>
                <a:ext cx="2823891"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429000" y="2514600"/>
                <a:ext cx="21336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The  child looks for the gratifying object in the environment that stimulated dopamine ‘emancipation’ in the brain.</a:t>
                </a:r>
                <a:endParaRPr lang="en-US" dirty="0">
                  <a:solidFill>
                    <a:prstClr val="black"/>
                  </a:solidFill>
                </a:endParaRPr>
              </a:p>
            </p:txBody>
          </p:sp>
          <p:sp>
            <p:nvSpPr>
              <p:cNvPr id="23" name="TextBox 22"/>
              <p:cNvSpPr txBox="1"/>
              <p:nvPr/>
            </p:nvSpPr>
            <p:spPr>
              <a:xfrm>
                <a:off x="3276600" y="2362200"/>
                <a:ext cx="372218" cy="369332"/>
              </a:xfrm>
              <a:prstGeom prst="rect">
                <a:avLst/>
              </a:prstGeom>
              <a:noFill/>
            </p:spPr>
            <p:txBody>
              <a:bodyPr wrap="none" rtlCol="0">
                <a:spAutoFit/>
              </a:bodyPr>
              <a:lstStyle/>
              <a:p>
                <a:r>
                  <a:rPr lang="en-US" dirty="0" smtClean="0">
                    <a:solidFill>
                      <a:prstClr val="black"/>
                    </a:solidFill>
                  </a:rPr>
                  <a:t>4)</a:t>
                </a:r>
                <a:endParaRPr lang="en-US" dirty="0">
                  <a:solidFill>
                    <a:prstClr val="black"/>
                  </a:solidFill>
                </a:endParaRPr>
              </a:p>
            </p:txBody>
          </p:sp>
          <p:sp>
            <p:nvSpPr>
              <p:cNvPr id="24" name="TextBox 23"/>
              <p:cNvSpPr txBox="1"/>
              <p:nvPr/>
            </p:nvSpPr>
            <p:spPr>
              <a:xfrm>
                <a:off x="5120640" y="1143000"/>
                <a:ext cx="372218" cy="369332"/>
              </a:xfrm>
              <a:prstGeom prst="rect">
                <a:avLst/>
              </a:prstGeom>
              <a:noFill/>
            </p:spPr>
            <p:txBody>
              <a:bodyPr wrap="none" rtlCol="0">
                <a:spAutoFit/>
              </a:bodyPr>
              <a:lstStyle/>
              <a:p>
                <a:r>
                  <a:rPr lang="en-US" dirty="0" smtClean="0">
                    <a:solidFill>
                      <a:prstClr val="black"/>
                    </a:solidFill>
                  </a:rPr>
                  <a:t>5)</a:t>
                </a:r>
                <a:endParaRPr lang="en-US" dirty="0">
                  <a:solidFill>
                    <a:prstClr val="black"/>
                  </a:solidFill>
                </a:endParaRPr>
              </a:p>
            </p:txBody>
          </p:sp>
        </p:grpSp>
      </p:grpSp>
      <p:sp>
        <p:nvSpPr>
          <p:cNvPr id="25" name="Rectangle 24"/>
          <p:cNvSpPr/>
          <p:nvPr/>
        </p:nvSpPr>
        <p:spPr>
          <a:xfrm>
            <a:off x="4370832" y="4343400"/>
            <a:ext cx="41148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029200" y="609600"/>
            <a:ext cx="4038600" cy="2057400"/>
          </a:xfrm>
          <a:prstGeom prst="ellipse">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V="1">
            <a:off x="457200" y="4572000"/>
            <a:ext cx="3026394" cy="322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2971800" y="1143000"/>
            <a:ext cx="1981200" cy="1676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2000" dirty="0" smtClean="0">
                <a:latin typeface="Times New Roman" pitchFamily="18" charset="0"/>
                <a:cs typeface="Times New Roman" pitchFamily="18" charset="0"/>
              </a:rPr>
              <a:t>The Father</a:t>
            </a:r>
            <a:endParaRPr lang="en-US" sz="1050" dirty="0" smtClean="0">
              <a:latin typeface="Times New Roman" pitchFamily="18" charset="0"/>
              <a:cs typeface="Times New Roman" pitchFamily="18" charset="0"/>
            </a:endParaRPr>
          </a:p>
          <a:p>
            <a:endParaRPr lang="en-US" sz="105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Can not!</a:t>
            </a:r>
          </a:p>
          <a:p>
            <a:r>
              <a:rPr lang="en-US" sz="2000" dirty="0" smtClean="0">
                <a:latin typeface="Times New Roman" pitchFamily="18" charset="0"/>
                <a:cs typeface="Times New Roman" pitchFamily="18" charset="0"/>
              </a:rPr>
              <a:t>Must not!</a:t>
            </a:r>
          </a:p>
          <a:p>
            <a:r>
              <a:rPr lang="en-US" sz="2000" dirty="0" smtClean="0">
                <a:latin typeface="Times New Roman" pitchFamily="18" charset="0"/>
                <a:cs typeface="Times New Roman" pitchFamily="18" charset="0"/>
              </a:rPr>
              <a:t>Thou </a:t>
            </a:r>
            <a:r>
              <a:rPr lang="en-US" sz="2000" dirty="0" err="1" smtClean="0">
                <a:latin typeface="Times New Roman" pitchFamily="18" charset="0"/>
                <a:cs typeface="Times New Roman" pitchFamily="18" charset="0"/>
              </a:rPr>
              <a:t>Shalt</a:t>
            </a:r>
            <a:r>
              <a:rPr lang="en-US" sz="2000" dirty="0" smtClean="0">
                <a:latin typeface="Times New Roman" pitchFamily="18" charset="0"/>
                <a:cs typeface="Times New Roman" pitchFamily="18" charset="0"/>
              </a:rPr>
              <a:t> not!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4*#ppt_w"/>
                                          </p:val>
                                        </p:tav>
                                        <p:tav tm="100000">
                                          <p:val>
                                            <p:strVal val="#ppt_w"/>
                                          </p:val>
                                        </p:tav>
                                      </p:tavLst>
                                    </p:anim>
                                    <p:anim calcmode="lin" valueType="num">
                                      <p:cBhvr>
                                        <p:cTn id="8" dur="500" fill="hold"/>
                                        <p:tgtEl>
                                          <p:spTgt spid="3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0" y="0"/>
            <a:ext cx="9144000" cy="6858000"/>
            <a:chOff x="0" y="0"/>
            <a:chExt cx="9144000" cy="6858000"/>
          </a:xfrm>
        </p:grpSpPr>
        <p:sp>
          <p:nvSpPr>
            <p:cNvPr id="20" name="Rectangle 19"/>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 name="Group 24"/>
            <p:cNvGrpSpPr/>
            <p:nvPr/>
          </p:nvGrpSpPr>
          <p:grpSpPr>
            <a:xfrm>
              <a:off x="228600" y="228600"/>
              <a:ext cx="8915400" cy="6210300"/>
              <a:chOff x="228600" y="228600"/>
              <a:chExt cx="8915400" cy="6210300"/>
            </a:xfrm>
          </p:grpSpPr>
          <p:sp>
            <p:nvSpPr>
              <p:cNvPr id="6" name="Oval 5"/>
              <p:cNvSpPr/>
              <p:nvPr/>
            </p:nvSpPr>
            <p:spPr>
              <a:xfrm>
                <a:off x="2667000" y="2209800"/>
                <a:ext cx="3733800" cy="2362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Line Callout 1 (Accent Bar) 3"/>
              <p:cNvSpPr/>
              <p:nvPr/>
            </p:nvSpPr>
            <p:spPr>
              <a:xfrm rot="5400000">
                <a:off x="1219200" y="762000"/>
                <a:ext cx="1219200" cy="2286000"/>
              </a:xfrm>
              <a:prstGeom prst="accentCallout1">
                <a:avLst>
                  <a:gd name="adj1" fmla="val 46985"/>
                  <a:gd name="adj2" fmla="val 102297"/>
                  <a:gd name="adj3" fmla="val 37277"/>
                  <a:gd name="adj4" fmla="val 126793"/>
                </a:avLst>
              </a:pr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prstClr val="black"/>
                    </a:solidFill>
                  </a:rPr>
                  <a:t>A gratifying object in the environment </a:t>
                </a:r>
                <a:r>
                  <a:rPr lang="en-US" dirty="0">
                    <a:solidFill>
                      <a:prstClr val="black"/>
                    </a:solidFill>
                  </a:rPr>
                  <a:t>s</a:t>
                </a:r>
                <a:r>
                  <a:rPr lang="en-US" dirty="0" smtClean="0">
                    <a:solidFill>
                      <a:prstClr val="black"/>
                    </a:solidFill>
                  </a:rPr>
                  <a:t>timulates a nerve ending.</a:t>
                </a:r>
                <a:endParaRPr lang="en-US" dirty="0">
                  <a:solidFill>
                    <a:prstClr val="black"/>
                  </a:solidFill>
                </a:endParaRPr>
              </a:p>
            </p:txBody>
          </p:sp>
          <p:sp>
            <p:nvSpPr>
              <p:cNvPr id="7" name="TextBox 6"/>
              <p:cNvSpPr txBox="1"/>
              <p:nvPr/>
            </p:nvSpPr>
            <p:spPr>
              <a:xfrm>
                <a:off x="381000" y="4278868"/>
                <a:ext cx="3200400" cy="369332"/>
              </a:xfrm>
              <a:prstGeom prst="rect">
                <a:avLst/>
              </a:prstGeom>
              <a:noFill/>
            </p:spPr>
            <p:txBody>
              <a:bodyPr wrap="square" rtlCol="0">
                <a:spAutoFit/>
              </a:bodyPr>
              <a:lstStyle/>
              <a:p>
                <a:r>
                  <a:rPr lang="en-US" dirty="0" smtClean="0">
                    <a:solidFill>
                      <a:prstClr val="black"/>
                    </a:solidFill>
                  </a:rPr>
                  <a:t>Touch, taste, sight, smell, sound.</a:t>
                </a:r>
                <a:endParaRPr lang="en-US" dirty="0">
                  <a:solidFill>
                    <a:prstClr val="black"/>
                  </a:solidFill>
                </a:endParaRPr>
              </a:p>
            </p:txBody>
          </p:sp>
          <p:sp>
            <p:nvSpPr>
              <p:cNvPr id="8" name="Rectangle 7"/>
              <p:cNvSpPr/>
              <p:nvPr/>
            </p:nvSpPr>
            <p:spPr>
              <a:xfrm>
                <a:off x="4343400" y="4419600"/>
                <a:ext cx="4572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Line Callout 1 (Accent Bar) 8"/>
              <p:cNvSpPr/>
              <p:nvPr/>
            </p:nvSpPr>
            <p:spPr>
              <a:xfrm>
                <a:off x="381000" y="4876800"/>
                <a:ext cx="3962400" cy="1143000"/>
              </a:xfrm>
              <a:prstGeom prst="accentCallout1">
                <a:avLst>
                  <a:gd name="adj1" fmla="val 49162"/>
                  <a:gd name="adj2" fmla="val 100288"/>
                  <a:gd name="adj3" fmla="val -5092"/>
                  <a:gd name="adj4" fmla="val 105248"/>
                </a:avLst>
              </a:pr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black"/>
                    </a:solidFill>
                  </a:rPr>
                  <a:t>Dopamine is ‘emancipated’ into the synaptic gap between the nerve endings, engendering a “wanting” for the gratifying object in the environment.</a:t>
                </a:r>
                <a:endParaRPr lang="en-US" dirty="0">
                  <a:solidFill>
                    <a:prstClr val="black"/>
                  </a:solidFill>
                </a:endParaRPr>
              </a:p>
            </p:txBody>
          </p:sp>
          <p:sp>
            <p:nvSpPr>
              <p:cNvPr id="10" name="Cloud 9"/>
              <p:cNvSpPr/>
              <p:nvPr/>
            </p:nvSpPr>
            <p:spPr>
              <a:xfrm>
                <a:off x="5791200" y="2743200"/>
                <a:ext cx="1447800" cy="1371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Line Callout 1 (Accent Bar) 10"/>
              <p:cNvSpPr/>
              <p:nvPr/>
            </p:nvSpPr>
            <p:spPr>
              <a:xfrm rot="5400000">
                <a:off x="6172200" y="3924300"/>
                <a:ext cx="1828800" cy="3200400"/>
              </a:xfrm>
              <a:prstGeom prst="accentCallout1">
                <a:avLst>
                  <a:gd name="adj1" fmla="val 75097"/>
                  <a:gd name="adj2" fmla="val -6026"/>
                  <a:gd name="adj3" fmla="val 70447"/>
                  <a:gd name="adj4" fmla="val -25256"/>
                </a:avLst>
              </a:pr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dirty="0" smtClean="0">
                    <a:solidFill>
                      <a:prstClr val="black"/>
                    </a:solidFill>
                  </a:rPr>
                  <a:t>Dopamine is ‘liberated’ into the synaptic gap’s of the dendrites of the nervous system in the brain, making the child aware of, and desiring, the gratifying object in the environment.</a:t>
                </a:r>
                <a:endParaRPr lang="en-US" dirty="0">
                  <a:solidFill>
                    <a:prstClr val="black"/>
                  </a:solidFill>
                </a:endParaRPr>
              </a:p>
            </p:txBody>
          </p:sp>
          <p:sp>
            <p:nvSpPr>
              <p:cNvPr id="15" name="Line Callout 1 (Accent Bar) 14"/>
              <p:cNvSpPr/>
              <p:nvPr/>
            </p:nvSpPr>
            <p:spPr>
              <a:xfrm>
                <a:off x="5334000" y="1143000"/>
                <a:ext cx="3810000" cy="1143000"/>
              </a:xfrm>
              <a:prstGeom prst="accentCallout1">
                <a:avLst>
                  <a:gd name="adj1" fmla="val 52758"/>
                  <a:gd name="adj2" fmla="val -4377"/>
                  <a:gd name="adj3" fmla="val 79933"/>
                  <a:gd name="adj4" fmla="val -19890"/>
                </a:avLst>
              </a:prstGeom>
              <a:noFill/>
              <a:ln>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black"/>
                    </a:solidFill>
                  </a:rPr>
                  <a:t>The child moves to acquire the object of gratification in the environment, to “control” it, for more dopamine ‘emancipation.’ </a:t>
                </a:r>
                <a:endParaRPr lang="en-US" dirty="0">
                  <a:solidFill>
                    <a:prstClr val="black"/>
                  </a:solidFill>
                </a:endParaRPr>
              </a:p>
            </p:txBody>
          </p:sp>
          <p:sp>
            <p:nvSpPr>
              <p:cNvPr id="16" name="TextBox 15"/>
              <p:cNvSpPr txBox="1"/>
              <p:nvPr/>
            </p:nvSpPr>
            <p:spPr>
              <a:xfrm>
                <a:off x="228600" y="228600"/>
                <a:ext cx="8534400" cy="923330"/>
              </a:xfrm>
              <a:prstGeom prst="rect">
                <a:avLst/>
              </a:prstGeom>
              <a:noFill/>
            </p:spPr>
            <p:txBody>
              <a:bodyPr wrap="square" rtlCol="0">
                <a:spAutoFit/>
              </a:bodyPr>
              <a:lstStyle/>
              <a:p>
                <a:pPr algn="ctr"/>
                <a:r>
                  <a:rPr lang="en-US" dirty="0" smtClean="0">
                    <a:solidFill>
                      <a:prstClr val="black"/>
                    </a:solidFill>
                  </a:rPr>
                  <a:t>All that is of the world: </a:t>
                </a:r>
                <a:r>
                  <a:rPr lang="en-US" dirty="0">
                    <a:solidFill>
                      <a:prstClr val="black"/>
                    </a:solidFill>
                  </a:rPr>
                  <a:t>l</a:t>
                </a:r>
                <a:r>
                  <a:rPr lang="en-US" dirty="0" smtClean="0">
                    <a:solidFill>
                      <a:prstClr val="black"/>
                    </a:solidFill>
                  </a:rPr>
                  <a:t>ust of the flesh and the eyes, and pride in controlling (augmenting) that which engenders pleasure.  We are not in love with the gratifying objects of the world.  We are in love with the dopamine they ‘liberate.’</a:t>
                </a:r>
                <a:endParaRPr lang="en-US" dirty="0">
                  <a:solidFill>
                    <a:prstClr val="black"/>
                  </a:solidFill>
                </a:endParaRPr>
              </a:p>
            </p:txBody>
          </p:sp>
          <p:pic>
            <p:nvPicPr>
              <p:cNvPr id="19" name="Picture 18" descr="MC900232136.bmp"/>
              <p:cNvPicPr>
                <a:picLocks noChangeAspect="1"/>
              </p:cNvPicPr>
              <p:nvPr/>
            </p:nvPicPr>
            <p:blipFill>
              <a:blip r:embed="rId2" cstate="print"/>
              <a:stretch>
                <a:fillRect/>
              </a:stretch>
            </p:blipFill>
            <p:spPr>
              <a:xfrm>
                <a:off x="1898473" y="2819400"/>
                <a:ext cx="1149527" cy="1371600"/>
              </a:xfrm>
              <a:prstGeom prst="rect">
                <a:avLst/>
              </a:prstGeom>
            </p:spPr>
          </p:pic>
          <p:sp>
            <p:nvSpPr>
              <p:cNvPr id="18" name="TextBox 17"/>
              <p:cNvSpPr txBox="1"/>
              <p:nvPr/>
            </p:nvSpPr>
            <p:spPr>
              <a:xfrm>
                <a:off x="478806" y="1295400"/>
                <a:ext cx="372218" cy="369332"/>
              </a:xfrm>
              <a:prstGeom prst="rect">
                <a:avLst/>
              </a:prstGeom>
              <a:noFill/>
            </p:spPr>
            <p:txBody>
              <a:bodyPr wrap="none" rtlCol="0">
                <a:spAutoFit/>
              </a:bodyPr>
              <a:lstStyle/>
              <a:p>
                <a:r>
                  <a:rPr lang="en-US" dirty="0" smtClean="0">
                    <a:solidFill>
                      <a:prstClr val="black"/>
                    </a:solidFill>
                  </a:rPr>
                  <a:t>1)</a:t>
                </a:r>
                <a:endParaRPr lang="en-US" dirty="0">
                  <a:solidFill>
                    <a:prstClr val="black"/>
                  </a:solidFill>
                </a:endParaRPr>
              </a:p>
            </p:txBody>
          </p:sp>
          <p:sp>
            <p:nvSpPr>
              <p:cNvPr id="21" name="TextBox 20"/>
              <p:cNvSpPr txBox="1"/>
              <p:nvPr/>
            </p:nvSpPr>
            <p:spPr>
              <a:xfrm>
                <a:off x="402606" y="4572000"/>
                <a:ext cx="372218" cy="369332"/>
              </a:xfrm>
              <a:prstGeom prst="rect">
                <a:avLst/>
              </a:prstGeom>
              <a:noFill/>
            </p:spPr>
            <p:txBody>
              <a:bodyPr wrap="none" rtlCol="0">
                <a:spAutoFit/>
              </a:bodyPr>
              <a:lstStyle/>
              <a:p>
                <a:r>
                  <a:rPr lang="en-US" dirty="0" smtClean="0">
                    <a:solidFill>
                      <a:prstClr val="black"/>
                    </a:solidFill>
                  </a:rPr>
                  <a:t>2)</a:t>
                </a:r>
                <a:endParaRPr lang="en-US" dirty="0">
                  <a:solidFill>
                    <a:prstClr val="black"/>
                  </a:solidFill>
                </a:endParaRPr>
              </a:p>
            </p:txBody>
          </p:sp>
          <p:sp>
            <p:nvSpPr>
              <p:cNvPr id="22" name="TextBox 21"/>
              <p:cNvSpPr txBox="1"/>
              <p:nvPr/>
            </p:nvSpPr>
            <p:spPr>
              <a:xfrm>
                <a:off x="5190382" y="4648200"/>
                <a:ext cx="372218" cy="369332"/>
              </a:xfrm>
              <a:prstGeom prst="rect">
                <a:avLst/>
              </a:prstGeom>
              <a:noFill/>
            </p:spPr>
            <p:txBody>
              <a:bodyPr wrap="none" rtlCol="0">
                <a:spAutoFit/>
              </a:bodyPr>
              <a:lstStyle/>
              <a:p>
                <a:r>
                  <a:rPr lang="en-US" dirty="0" smtClean="0">
                    <a:solidFill>
                      <a:prstClr val="black"/>
                    </a:solidFill>
                  </a:rPr>
                  <a:t>3)</a:t>
                </a:r>
                <a:endParaRPr lang="en-US" dirty="0">
                  <a:solidFill>
                    <a:prstClr val="black"/>
                  </a:solidFill>
                </a:endParaRPr>
              </a:p>
            </p:txBody>
          </p:sp>
          <p:cxnSp>
            <p:nvCxnSpPr>
              <p:cNvPr id="14" name="Straight Arrow Connector 13"/>
              <p:cNvCxnSpPr>
                <a:stCxn id="10" idx="2"/>
              </p:cNvCxnSpPr>
              <p:nvPr/>
            </p:nvCxnSpPr>
            <p:spPr>
              <a:xfrm flipH="1">
                <a:off x="2971800" y="3429000"/>
                <a:ext cx="2823891"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429000" y="2514600"/>
                <a:ext cx="21336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The  child looks for the gratifying object in the environment that stimulated dopamine ‘emancipation’ in the brain.</a:t>
                </a:r>
                <a:endParaRPr lang="en-US" dirty="0">
                  <a:solidFill>
                    <a:prstClr val="black"/>
                  </a:solidFill>
                </a:endParaRPr>
              </a:p>
            </p:txBody>
          </p:sp>
          <p:sp>
            <p:nvSpPr>
              <p:cNvPr id="23" name="TextBox 22"/>
              <p:cNvSpPr txBox="1"/>
              <p:nvPr/>
            </p:nvSpPr>
            <p:spPr>
              <a:xfrm>
                <a:off x="3276600" y="2362200"/>
                <a:ext cx="372218" cy="369332"/>
              </a:xfrm>
              <a:prstGeom prst="rect">
                <a:avLst/>
              </a:prstGeom>
              <a:noFill/>
            </p:spPr>
            <p:txBody>
              <a:bodyPr wrap="none" rtlCol="0">
                <a:spAutoFit/>
              </a:bodyPr>
              <a:lstStyle/>
              <a:p>
                <a:r>
                  <a:rPr lang="en-US" dirty="0" smtClean="0">
                    <a:solidFill>
                      <a:prstClr val="black"/>
                    </a:solidFill>
                  </a:rPr>
                  <a:t>4)</a:t>
                </a:r>
                <a:endParaRPr lang="en-US" dirty="0">
                  <a:solidFill>
                    <a:prstClr val="black"/>
                  </a:solidFill>
                </a:endParaRPr>
              </a:p>
            </p:txBody>
          </p:sp>
          <p:sp>
            <p:nvSpPr>
              <p:cNvPr id="24" name="TextBox 23"/>
              <p:cNvSpPr txBox="1"/>
              <p:nvPr/>
            </p:nvSpPr>
            <p:spPr>
              <a:xfrm>
                <a:off x="5120640" y="1143000"/>
                <a:ext cx="372218" cy="369332"/>
              </a:xfrm>
              <a:prstGeom prst="rect">
                <a:avLst/>
              </a:prstGeom>
              <a:noFill/>
            </p:spPr>
            <p:txBody>
              <a:bodyPr wrap="none" rtlCol="0">
                <a:spAutoFit/>
              </a:bodyPr>
              <a:lstStyle/>
              <a:p>
                <a:r>
                  <a:rPr lang="en-US" dirty="0" smtClean="0">
                    <a:solidFill>
                      <a:prstClr val="black"/>
                    </a:solidFill>
                  </a:rPr>
                  <a:t>5)</a:t>
                </a:r>
                <a:endParaRPr lang="en-US" dirty="0">
                  <a:solidFill>
                    <a:prstClr val="black"/>
                  </a:solidFill>
                </a:endParaRPr>
              </a:p>
            </p:txBody>
          </p:sp>
        </p:grpSp>
      </p:grpSp>
      <p:sp>
        <p:nvSpPr>
          <p:cNvPr id="30" name="Oval 29"/>
          <p:cNvSpPr/>
          <p:nvPr/>
        </p:nvSpPr>
        <p:spPr>
          <a:xfrm>
            <a:off x="5029200" y="609600"/>
            <a:ext cx="4038600" cy="2057400"/>
          </a:xfrm>
          <a:prstGeom prst="ellipse">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V="1">
            <a:off x="457200" y="4572000"/>
            <a:ext cx="3026394" cy="322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2971800" y="1143000"/>
            <a:ext cx="1981200" cy="1676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2000" dirty="0" smtClean="0">
                <a:latin typeface="Times New Roman" pitchFamily="18" charset="0"/>
                <a:cs typeface="Times New Roman" pitchFamily="18" charset="0"/>
              </a:rPr>
              <a:t>The Father</a:t>
            </a:r>
            <a:endParaRPr lang="en-US" sz="1050" dirty="0" smtClean="0">
              <a:latin typeface="Times New Roman" pitchFamily="18" charset="0"/>
              <a:cs typeface="Times New Roman" pitchFamily="18" charset="0"/>
            </a:endParaRPr>
          </a:p>
          <a:p>
            <a:endParaRPr lang="en-US" sz="105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Can not!</a:t>
            </a:r>
          </a:p>
          <a:p>
            <a:r>
              <a:rPr lang="en-US" sz="2000" dirty="0" smtClean="0">
                <a:latin typeface="Times New Roman" pitchFamily="18" charset="0"/>
                <a:cs typeface="Times New Roman" pitchFamily="18" charset="0"/>
              </a:rPr>
              <a:t>Must not!</a:t>
            </a:r>
          </a:p>
          <a:p>
            <a:r>
              <a:rPr lang="en-US" sz="2000" dirty="0" smtClean="0">
                <a:latin typeface="Times New Roman" pitchFamily="18" charset="0"/>
                <a:cs typeface="Times New Roman" pitchFamily="18" charset="0"/>
              </a:rPr>
              <a:t>Thou </a:t>
            </a:r>
            <a:r>
              <a:rPr lang="en-US" sz="2000" dirty="0" err="1" smtClean="0">
                <a:latin typeface="Times New Roman" pitchFamily="18" charset="0"/>
                <a:cs typeface="Times New Roman" pitchFamily="18" charset="0"/>
              </a:rPr>
              <a:t>Shalt</a:t>
            </a:r>
            <a:r>
              <a:rPr lang="en-US" sz="2000" dirty="0" smtClean="0">
                <a:latin typeface="Times New Roman" pitchFamily="18" charset="0"/>
                <a:cs typeface="Times New Roman" pitchFamily="18" charset="0"/>
              </a:rPr>
              <a:t> not!</a:t>
            </a:r>
            <a:endParaRPr lang="en-US" sz="2000" dirty="0">
              <a:latin typeface="Times New Roman" pitchFamily="18" charset="0"/>
              <a:cs typeface="Times New Roman" pitchFamily="18" charset="0"/>
            </a:endParaRPr>
          </a:p>
        </p:txBody>
      </p:sp>
      <p:sp>
        <p:nvSpPr>
          <p:cNvPr id="33" name="Rectangle 32"/>
          <p:cNvSpPr/>
          <p:nvPr/>
        </p:nvSpPr>
        <p:spPr>
          <a:xfrm>
            <a:off x="4370832" y="4343400"/>
            <a:ext cx="41148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anger_child.jpg"/>
          <p:cNvPicPr>
            <a:picLocks noChangeAspect="1"/>
          </p:cNvPicPr>
          <p:nvPr/>
        </p:nvPicPr>
        <p:blipFill>
          <a:blip r:embed="rId3" cstate="print"/>
          <a:stretch>
            <a:fillRect/>
          </a:stretch>
        </p:blipFill>
        <p:spPr>
          <a:xfrm>
            <a:off x="762000" y="894588"/>
            <a:ext cx="7620000" cy="50688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 name="Rounded Rectangle 26"/>
          <p:cNvSpPr/>
          <p:nvPr/>
        </p:nvSpPr>
        <p:spPr>
          <a:xfrm>
            <a:off x="533400" y="5486400"/>
            <a:ext cx="8001000" cy="1066800"/>
          </a:xfrm>
          <a:prstGeom prst="round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Love of pleasure and hate of restraint.</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Rounded Rectangle 27"/>
          <p:cNvSpPr/>
          <p:nvPr/>
        </p:nvSpPr>
        <p:spPr>
          <a:xfrm>
            <a:off x="571500" y="609600"/>
            <a:ext cx="8001000" cy="1066800"/>
          </a:xfrm>
          <a:prstGeom prst="round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“child within.”</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"For all that is in the world, the lust of the flesh, and the lust of the eyes, and the pride of life, is not of the Father, but is of the world." 1 John 2:16 </a:t>
            </a:r>
            <a:endParaRPr lang="en-US" sz="36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0" y="5486400"/>
            <a:ext cx="7620000" cy="609600"/>
          </a:xfrm>
          <a:prstGeom prst="roundRect">
            <a:avLst/>
          </a:prstGeom>
          <a:noFill/>
          <a:ln w="88900">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762000"/>
            <a:ext cx="8979574" cy="5632311"/>
          </a:xfrm>
          <a:prstGeom prst="rect">
            <a:avLst/>
          </a:prstGeom>
          <a:noFill/>
        </p:spPr>
        <p:txBody>
          <a:bodyPr wrap="none" rtlCol="0">
            <a:spAutoFit/>
          </a:bodyPr>
          <a:lstStyle/>
          <a:p>
            <a:r>
              <a:rPr lang="en-US" sz="2400" dirty="0" smtClean="0">
                <a:latin typeface="Times New Roman" pitchFamily="18" charset="0"/>
                <a:cs typeface="Times New Roman" pitchFamily="18" charset="0"/>
              </a:rPr>
              <a:t>Child:  Starts to go out to play with his friends (dopamine).</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Father:  Stops child at the door, saying </a:t>
            </a:r>
            <a:r>
              <a:rPr lang="en-US" sz="2400" i="1" dirty="0" smtClean="0">
                <a:latin typeface="Times New Roman" pitchFamily="18" charset="0"/>
                <a:cs typeface="Times New Roman" pitchFamily="18" charset="0"/>
              </a:rPr>
              <a:t>“You </a:t>
            </a:r>
            <a:r>
              <a:rPr lang="en-US" sz="2400" b="1" i="1" dirty="0" smtClean="0">
                <a:latin typeface="Times New Roman" pitchFamily="18" charset="0"/>
                <a:cs typeface="Times New Roman" pitchFamily="18" charset="0"/>
              </a:rPr>
              <a:t>‘can not’</a:t>
            </a:r>
            <a:r>
              <a:rPr lang="en-US" sz="2400" i="1" dirty="0" smtClean="0">
                <a:latin typeface="Times New Roman" pitchFamily="18" charset="0"/>
                <a:cs typeface="Times New Roman" pitchFamily="18" charset="0"/>
              </a:rPr>
              <a:t> go out.”</a:t>
            </a:r>
          </a:p>
          <a:p>
            <a:endParaRPr lang="en-US" sz="2400" i="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Child:  Asks </a:t>
            </a:r>
            <a:r>
              <a:rPr lang="en-US" sz="2400" b="1" i="1" dirty="0" smtClean="0">
                <a:latin typeface="Times New Roman" pitchFamily="18" charset="0"/>
                <a:cs typeface="Times New Roman" pitchFamily="18" charset="0"/>
              </a:rPr>
              <a:t>“Why?”</a:t>
            </a:r>
            <a:r>
              <a:rPr lang="en-US" sz="2400" dirty="0" smtClean="0">
                <a:latin typeface="Times New Roman" pitchFamily="18" charset="0"/>
                <a:cs typeface="Times New Roman" pitchFamily="18" charset="0"/>
              </a:rPr>
              <a:t>  (To get the father into </a:t>
            </a:r>
            <a:r>
              <a:rPr lang="en-US" sz="2400" i="1" dirty="0" smtClean="0">
                <a:latin typeface="Times New Roman" pitchFamily="18" charset="0"/>
                <a:cs typeface="Times New Roman" pitchFamily="18" charset="0"/>
              </a:rPr>
              <a:t>dialogue</a:t>
            </a:r>
            <a:r>
              <a:rPr lang="en-US" sz="2400"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Father:  The father responds with </a:t>
            </a:r>
            <a:r>
              <a:rPr lang="en-US" sz="2400" b="1" i="1" dirty="0" smtClean="0">
                <a:latin typeface="Times New Roman" pitchFamily="18" charset="0"/>
                <a:cs typeface="Times New Roman" pitchFamily="18" charset="0"/>
              </a:rPr>
              <a:t>“Because I said so</a:t>
            </a:r>
            <a:r>
              <a:rPr lang="en-US" sz="2400" dirty="0" smtClean="0">
                <a:latin typeface="Times New Roman" pitchFamily="18" charset="0"/>
                <a:cs typeface="Times New Roman" pitchFamily="18" charset="0"/>
              </a:rPr>
              <a:t>.” (stops </a:t>
            </a:r>
            <a:r>
              <a:rPr lang="en-US" sz="2400" i="1" dirty="0" smtClean="0">
                <a:latin typeface="Times New Roman" pitchFamily="18" charset="0"/>
                <a:cs typeface="Times New Roman" pitchFamily="18" charset="0"/>
              </a:rPr>
              <a:t>dialogue</a:t>
            </a:r>
            <a:r>
              <a:rPr lang="en-US" sz="2400"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“Is” – “Not” condition: (2 + 2 = 4 ≠ any other number)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child can not get the father into </a:t>
            </a:r>
            <a:r>
              <a:rPr lang="en-US" sz="2400" i="1" dirty="0" smtClean="0">
                <a:latin typeface="Times New Roman" pitchFamily="18" charset="0"/>
                <a:cs typeface="Times New Roman" pitchFamily="18" charset="0"/>
              </a:rPr>
              <a:t>dialogue</a:t>
            </a:r>
            <a:r>
              <a:rPr lang="en-US" sz="2400" dirty="0" smtClean="0">
                <a:latin typeface="Times New Roman" pitchFamily="18" charset="0"/>
                <a:cs typeface="Times New Roman" pitchFamily="18" charset="0"/>
              </a:rPr>
              <a:t> so he </a:t>
            </a:r>
            <a:r>
              <a:rPr lang="en-US" sz="2400" i="1" dirty="0" smtClean="0">
                <a:latin typeface="Times New Roman" pitchFamily="18" charset="0"/>
                <a:cs typeface="Times New Roman" pitchFamily="18" charset="0"/>
              </a:rPr>
              <a:t>dialogues</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(‘reasons’) within himself (talks to his “self”) instead.  </a:t>
            </a:r>
          </a:p>
          <a:p>
            <a:r>
              <a:rPr lang="en-US" sz="2400" dirty="0" smtClean="0">
                <a:latin typeface="Times New Roman" pitchFamily="18" charset="0"/>
                <a:cs typeface="Times New Roman" pitchFamily="18" charset="0"/>
              </a:rPr>
              <a:t>   “I </a:t>
            </a:r>
            <a:r>
              <a:rPr lang="en-US" sz="2400" i="1" dirty="0" smtClean="0">
                <a:latin typeface="Times New Roman" pitchFamily="18" charset="0"/>
                <a:cs typeface="Times New Roman" pitchFamily="18" charset="0"/>
              </a:rPr>
              <a:t>ought</a:t>
            </a:r>
            <a:r>
              <a:rPr lang="en-US" sz="2400" dirty="0" smtClean="0">
                <a:latin typeface="Times New Roman" pitchFamily="18" charset="0"/>
                <a:cs typeface="Times New Roman" pitchFamily="18" charset="0"/>
              </a:rPr>
              <a:t> to be able to,” “Should be able to,” “Might be able to,” etc. </a:t>
            </a:r>
            <a:endParaRPr lang="en-US" sz="1400"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There is no father’s authority in </a:t>
            </a:r>
            <a:r>
              <a:rPr lang="en-US" sz="2400" i="1" dirty="0" smtClean="0">
                <a:latin typeface="Times New Roman" pitchFamily="18" charset="0"/>
                <a:cs typeface="Times New Roman" pitchFamily="18" charset="0"/>
              </a:rPr>
              <a:t>dialogue</a:t>
            </a:r>
            <a:r>
              <a:rPr lang="en-US" sz="2400" dirty="0" smtClean="0">
                <a:latin typeface="Times New Roman" pitchFamily="18" charset="0"/>
                <a:cs typeface="Times New Roman" pitchFamily="18" charset="0"/>
              </a:rPr>
              <a:t>, i.e. in the child’s </a:t>
            </a:r>
            <a:r>
              <a:rPr lang="en-US" sz="2400" i="1" dirty="0" smtClean="0">
                <a:latin typeface="Times New Roman" pitchFamily="18" charset="0"/>
                <a:cs typeface="Times New Roman" pitchFamily="18" charset="0"/>
              </a:rPr>
              <a:t>“ought.”</a:t>
            </a:r>
            <a:endParaRPr lang="en-US" sz="2400" dirty="0" smtClean="0">
              <a:latin typeface="Times New Roman" pitchFamily="18" charset="0"/>
              <a:cs typeface="Times New Roman" pitchFamily="18" charset="0"/>
            </a:endParaRPr>
          </a:p>
        </p:txBody>
      </p:sp>
      <p:sp>
        <p:nvSpPr>
          <p:cNvPr id="11" name="TextBox 10"/>
          <p:cNvSpPr txBox="1"/>
          <p:nvPr/>
        </p:nvSpPr>
        <p:spPr>
          <a:xfrm>
            <a:off x="2544485" y="228600"/>
            <a:ext cx="4019050" cy="523220"/>
          </a:xfrm>
          <a:prstGeom prst="rect">
            <a:avLst/>
          </a:prstGeom>
          <a:noFill/>
        </p:spPr>
        <p:txBody>
          <a:bodyPr wrap="none" rtlCol="0">
            <a:spAutoFit/>
          </a:bodyPr>
          <a:lstStyle/>
          <a:p>
            <a:pPr algn="ctr"/>
            <a:r>
              <a:rPr lang="en-US" sz="2800" dirty="0" smtClean="0">
                <a:latin typeface="Times New Roman" pitchFamily="18" charset="0"/>
                <a:cs typeface="Times New Roman" pitchFamily="18" charset="0"/>
              </a:rPr>
              <a:t>The father – child conflict.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5">
                                            <p:txEl>
                                              <p:pRg st="11" end="11"/>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371600"/>
            <a:ext cx="7696200" cy="1754326"/>
          </a:xfrm>
          <a:prstGeom prst="rect">
            <a:avLst/>
          </a:prstGeom>
        </p:spPr>
        <p:txBody>
          <a:bodyPr wrap="square">
            <a:spAutoFit/>
          </a:bodyPr>
          <a:lstStyle/>
          <a:p>
            <a:pPr algn="ctr"/>
            <a:r>
              <a:rPr lang="en-US" sz="3200" dirty="0" smtClean="0">
                <a:latin typeface="Times New Roman" pitchFamily="18" charset="0"/>
                <a:cs typeface="Times New Roman" pitchFamily="18" charset="0"/>
              </a:rPr>
              <a:t>Philosophy is :  </a:t>
            </a:r>
          </a:p>
          <a:p>
            <a:endParaRPr lang="en-US" sz="20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 child dissatisfied with the way the world </a:t>
            </a:r>
            <a:r>
              <a:rPr lang="en-US" sz="2800" b="1" i="1" dirty="0" smtClean="0">
                <a:latin typeface="Times New Roman" pitchFamily="18" charset="0"/>
                <a:cs typeface="Times New Roman" pitchFamily="18" charset="0"/>
              </a:rPr>
              <a:t>“is,”</a:t>
            </a:r>
          </a:p>
          <a:p>
            <a:pPr algn="ctr"/>
            <a:r>
              <a:rPr lang="en-US" sz="2800" dirty="0" smtClean="0">
                <a:latin typeface="Times New Roman" pitchFamily="18" charset="0"/>
                <a:cs typeface="Times New Roman" pitchFamily="18" charset="0"/>
              </a:rPr>
              <a:t>thinking  about about how it </a:t>
            </a:r>
            <a:r>
              <a:rPr lang="en-US" sz="2800" b="1" i="1" dirty="0" smtClean="0">
                <a:latin typeface="Times New Roman" pitchFamily="18" charset="0"/>
                <a:cs typeface="Times New Roman" pitchFamily="18" charset="0"/>
              </a:rPr>
              <a:t>“ought” </a:t>
            </a:r>
            <a:r>
              <a:rPr lang="en-US" sz="2800" dirty="0" smtClean="0">
                <a:latin typeface="Times New Roman" pitchFamily="18" charset="0"/>
                <a:cs typeface="Times New Roman" pitchFamily="18" charset="0"/>
              </a:rPr>
              <a:t>to be.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smtClean="0">
                <a:effectLst>
                  <a:outerShdw blurRad="38100" dist="38100" dir="2700000" algn="tl">
                    <a:srgbClr val="000000">
                      <a:alpha val="43137"/>
                    </a:srgbClr>
                  </a:outerShdw>
                </a:effectLst>
                <a:latin typeface="Times New Roman" pitchFamily="18" charset="0"/>
                <a:cs typeface="Times New Roman" pitchFamily="18" charset="0"/>
              </a:rPr>
              <a:t>Diaprax</a:t>
            </a:r>
            <a:endParaRPr lang="en-US" sz="8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The Dialectic Process</a:t>
            </a:r>
          </a:p>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and</a:t>
            </a:r>
          </a:p>
          <a:p>
            <a:pPr algn="ct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Praxis</a:t>
            </a:r>
            <a:endParaRPr lang="en-US" sz="54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610600" cy="6647974"/>
          </a:xfrm>
          <a:prstGeom prst="rect">
            <a:avLst/>
          </a:prstGeom>
        </p:spPr>
        <p:txBody>
          <a:bodyPr wrap="square">
            <a:spAutoFit/>
          </a:bodyPr>
          <a:lstStyle/>
          <a:p>
            <a:pPr algn="ctr"/>
            <a:r>
              <a:rPr lang="en-US" sz="3200" dirty="0" smtClean="0">
                <a:latin typeface="Times New Roman" pitchFamily="18" charset="0"/>
                <a:cs typeface="Times New Roman" pitchFamily="18" charset="0"/>
              </a:rPr>
              <a:t>The role of a facilitator of ‘change’ is to:</a:t>
            </a:r>
            <a:endParaRPr lang="en-US" sz="1200" dirty="0" smtClean="0">
              <a:latin typeface="Times New Roman" pitchFamily="18" charset="0"/>
              <a:cs typeface="Times New Roman" pitchFamily="18" charset="0"/>
            </a:endParaRPr>
          </a:p>
          <a:p>
            <a:pPr algn="ctr"/>
            <a:endParaRPr lang="en-US" sz="12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create an environment of </a:t>
            </a:r>
            <a:r>
              <a:rPr lang="en-US" sz="2400" i="1"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oughtiness</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(Maslow)</a:t>
            </a:r>
            <a:endParaRPr lang="en-US" sz="1100" dirty="0" smtClean="0">
              <a:latin typeface="Times New Roman" pitchFamily="18" charset="0"/>
              <a:cs typeface="Times New Roman" pitchFamily="18" charset="0"/>
            </a:endParaRPr>
          </a:p>
          <a:p>
            <a:endParaRPr lang="en-US" sz="1100" dirty="0" smtClean="0">
              <a:latin typeface="Times New Roman" pitchFamily="18" charset="0"/>
              <a:cs typeface="Times New Roman" pitchFamily="18" charset="0"/>
            </a:endParaRPr>
          </a:p>
          <a:p>
            <a:r>
              <a:rPr lang="en-US" sz="11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an </a:t>
            </a:r>
            <a:r>
              <a:rPr lang="en-US" sz="2400" i="1" dirty="0" smtClean="0">
                <a:latin typeface="Times New Roman" pitchFamily="18" charset="0"/>
                <a:cs typeface="Times New Roman" pitchFamily="18" charset="0"/>
              </a:rPr>
              <a:t>“Open ended,” “Non-directed” </a:t>
            </a:r>
            <a:r>
              <a:rPr lang="en-US" sz="2400" dirty="0" smtClean="0">
                <a:latin typeface="Times New Roman" pitchFamily="18" charset="0"/>
                <a:cs typeface="Times New Roman" pitchFamily="18" charset="0"/>
              </a:rPr>
              <a:t>environment (Rogers)</a:t>
            </a:r>
            <a:endParaRPr lang="en-US" sz="1100" dirty="0" smtClean="0">
              <a:latin typeface="Times New Roman" pitchFamily="18" charset="0"/>
              <a:cs typeface="Times New Roman" pitchFamily="18" charset="0"/>
            </a:endParaRPr>
          </a:p>
          <a:p>
            <a:endParaRPr lang="en-US" sz="11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where the child can safely </a:t>
            </a:r>
            <a:r>
              <a:rPr lang="en-US" sz="2400" i="1" dirty="0" smtClean="0">
                <a:latin typeface="Times New Roman" pitchFamily="18" charset="0"/>
                <a:cs typeface="Times New Roman" pitchFamily="18" charset="0"/>
              </a:rPr>
              <a:t>dialogue</a:t>
            </a:r>
            <a:r>
              <a:rPr lang="en-US" sz="2400" dirty="0" smtClean="0">
                <a:latin typeface="Times New Roman" pitchFamily="18" charset="0"/>
                <a:cs typeface="Times New Roman" pitchFamily="18" charset="0"/>
              </a:rPr>
              <a:t> his </a:t>
            </a:r>
            <a:r>
              <a:rPr lang="en-US" sz="2400" i="1" dirty="0" smtClean="0">
                <a:latin typeface="Times New Roman" pitchFamily="18" charset="0"/>
                <a:cs typeface="Times New Roman" pitchFamily="18" charset="0"/>
              </a:rPr>
              <a:t>opinion</a:t>
            </a:r>
            <a:r>
              <a:rPr lang="en-US" sz="2400" dirty="0" smtClean="0">
                <a:latin typeface="Times New Roman" pitchFamily="18" charset="0"/>
                <a:cs typeface="Times New Roman" pitchFamily="18" charset="0"/>
              </a:rPr>
              <a:t> (share his </a:t>
            </a:r>
            <a:r>
              <a:rPr lang="en-US" sz="2400" i="1" dirty="0" smtClean="0">
                <a:latin typeface="Times New Roman" pitchFamily="18" charset="0"/>
                <a:cs typeface="Times New Roman" pitchFamily="18" charset="0"/>
              </a:rPr>
              <a:t>“ought”</a:t>
            </a:r>
            <a:r>
              <a:rPr lang="en-US" sz="2400" dirty="0" smtClean="0">
                <a:latin typeface="Times New Roman" pitchFamily="18" charset="0"/>
                <a:cs typeface="Times New Roman" pitchFamily="18" charset="0"/>
              </a:rPr>
              <a:t>) with other children, with all children coming to a </a:t>
            </a:r>
            <a:r>
              <a:rPr lang="en-US" sz="2400" i="1" dirty="0" smtClean="0">
                <a:latin typeface="Times New Roman" pitchFamily="18" charset="0"/>
                <a:cs typeface="Times New Roman" pitchFamily="18" charset="0"/>
              </a:rPr>
              <a:t>consensus</a:t>
            </a:r>
            <a:r>
              <a:rPr lang="en-US" sz="2400" dirty="0" smtClean="0">
                <a:latin typeface="Times New Roman" pitchFamily="18" charset="0"/>
                <a:cs typeface="Times New Roman" pitchFamily="18" charset="0"/>
              </a:rPr>
              <a:t> (to a feeling of “oneness”).  </a:t>
            </a:r>
          </a:p>
          <a:p>
            <a:endParaRPr lang="en-US" sz="11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By putting dialectic ‘reasoning’ into social action, the children can ‘liberate’ themselves from their father’s authority, not only in their  feelings, thoughts, and actions, but also in their relationship with one another, engendering </a:t>
            </a:r>
            <a:r>
              <a:rPr lang="en-US" sz="2400" i="1" dirty="0" smtClean="0">
                <a:latin typeface="Times New Roman" pitchFamily="18" charset="0"/>
                <a:cs typeface="Times New Roman" pitchFamily="18" charset="0"/>
              </a:rPr>
              <a:t>“the tyranny of the masses,” </a:t>
            </a:r>
            <a:r>
              <a:rPr lang="en-US" sz="2400" dirty="0" smtClean="0">
                <a:latin typeface="Times New Roman" pitchFamily="18" charset="0"/>
                <a:cs typeface="Times New Roman" pitchFamily="18" charset="0"/>
              </a:rPr>
              <a:t>where “the people” not only hate the father’s authority, but they ‘willingly’ fight against it as well, treating the father’s authority as not only being “irrational” but as being “irrelevant,” </a:t>
            </a:r>
            <a:r>
              <a:rPr lang="en-US" sz="2400" i="1" dirty="0" smtClean="0">
                <a:latin typeface="Times New Roman" pitchFamily="18" charset="0"/>
                <a:cs typeface="Times New Roman" pitchFamily="18" charset="0"/>
              </a:rPr>
              <a:t>negating</a:t>
            </a:r>
            <a:r>
              <a:rPr lang="en-US" sz="2400" dirty="0" smtClean="0">
                <a:latin typeface="Times New Roman" pitchFamily="18" charset="0"/>
                <a:cs typeface="Times New Roman" pitchFamily="18" charset="0"/>
              </a:rPr>
              <a:t> it, having no “guilty conscience” while doing so.</a:t>
            </a:r>
          </a:p>
          <a:p>
            <a:pPr algn="ctr"/>
            <a:r>
              <a:rPr lang="en-US" sz="2400" dirty="0" smtClean="0">
                <a:latin typeface="Times New Roman" pitchFamily="18" charset="0"/>
                <a:cs typeface="Times New Roman" pitchFamily="18" charset="0"/>
              </a:rPr>
              <a:t>There is no “guilty conscience” in our “ought.”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8229600" cy="6309420"/>
          </a:xfrm>
          <a:prstGeom prst="rect">
            <a:avLst/>
          </a:prstGeom>
        </p:spPr>
        <p:txBody>
          <a:bodyPr wrap="square">
            <a:spAutoFit/>
          </a:bodyPr>
          <a:lstStyle/>
          <a:p>
            <a:pPr algn="ctr"/>
            <a:r>
              <a:rPr lang="en-US" sz="3200" dirty="0" smtClean="0">
                <a:latin typeface="Times New Roman" pitchFamily="18" charset="0"/>
                <a:cs typeface="Times New Roman" pitchFamily="18" charset="0"/>
              </a:rPr>
              <a:t>The role of a facilitator of ‘change’ is to:</a:t>
            </a:r>
            <a:endParaRPr lang="en-US" sz="1200" dirty="0" smtClean="0">
              <a:latin typeface="Times New Roman" pitchFamily="18" charset="0"/>
              <a:cs typeface="Times New Roman" pitchFamily="18" charset="0"/>
            </a:endParaRPr>
          </a:p>
          <a:p>
            <a:pPr algn="ctr"/>
            <a:endParaRPr lang="en-US" sz="12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create an environment of </a:t>
            </a:r>
            <a:r>
              <a:rPr lang="en-US" sz="2400" i="1"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oughtiness</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(Maslow)</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an </a:t>
            </a:r>
            <a:r>
              <a:rPr lang="en-US" sz="2400" i="1" dirty="0" smtClean="0">
                <a:latin typeface="Times New Roman" pitchFamily="18" charset="0"/>
                <a:cs typeface="Times New Roman" pitchFamily="18" charset="0"/>
              </a:rPr>
              <a:t>“Open ended,” “Non-directed” </a:t>
            </a:r>
            <a:r>
              <a:rPr lang="en-US" sz="2400" dirty="0" smtClean="0">
                <a:latin typeface="Times New Roman" pitchFamily="18" charset="0"/>
                <a:cs typeface="Times New Roman" pitchFamily="18" charset="0"/>
              </a:rPr>
              <a:t>environment (Rogers)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where the children can safely </a:t>
            </a:r>
            <a:r>
              <a:rPr lang="en-US" sz="2400" i="1" dirty="0" smtClean="0">
                <a:latin typeface="Times New Roman" pitchFamily="18" charset="0"/>
                <a:cs typeface="Times New Roman" pitchFamily="18" charset="0"/>
              </a:rPr>
              <a:t>dialogue</a:t>
            </a:r>
            <a:r>
              <a:rPr lang="en-US" sz="2400" dirty="0" smtClean="0">
                <a:latin typeface="Times New Roman" pitchFamily="18" charset="0"/>
                <a:cs typeface="Times New Roman" pitchFamily="18" charset="0"/>
              </a:rPr>
              <a:t> their </a:t>
            </a:r>
            <a:r>
              <a:rPr lang="en-US" sz="2400" i="1" dirty="0" smtClean="0">
                <a:latin typeface="Times New Roman" pitchFamily="18" charset="0"/>
                <a:cs typeface="Times New Roman" pitchFamily="18" charset="0"/>
              </a:rPr>
              <a:t>opinions</a:t>
            </a:r>
            <a:r>
              <a:rPr lang="en-US" sz="2400" dirty="0" smtClean="0">
                <a:latin typeface="Times New Roman" pitchFamily="18" charset="0"/>
                <a:cs typeface="Times New Roman" pitchFamily="18" charset="0"/>
              </a:rPr>
              <a:t> with one another, to a </a:t>
            </a:r>
            <a:r>
              <a:rPr lang="en-US" sz="2400" i="1" dirty="0" smtClean="0">
                <a:latin typeface="Times New Roman" pitchFamily="18" charset="0"/>
                <a:cs typeface="Times New Roman" pitchFamily="18" charset="0"/>
              </a:rPr>
              <a:t>consensus</a:t>
            </a:r>
            <a:r>
              <a:rPr lang="en-US" sz="2400" dirty="0" smtClean="0">
                <a:latin typeface="Times New Roman" pitchFamily="18" charset="0"/>
                <a:cs typeface="Times New Roman" pitchFamily="18" charset="0"/>
              </a:rPr>
              <a:t> (to a feeling of “oneness”).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By putting dialectic ‘reasoning’ into social action the children can ‘liberate’ themselves from their father’s authority, not only in their  feelings, thoughts, and actions, but also in their relationship with one another, engendering </a:t>
            </a:r>
            <a:r>
              <a:rPr lang="en-US" sz="2400" i="1" dirty="0" smtClean="0">
                <a:latin typeface="Times New Roman" pitchFamily="18" charset="0"/>
                <a:cs typeface="Times New Roman" pitchFamily="18" charset="0"/>
              </a:rPr>
              <a:t>“the tyranny of the masses,” </a:t>
            </a:r>
            <a:r>
              <a:rPr lang="en-US" sz="2400" dirty="0" smtClean="0">
                <a:latin typeface="Times New Roman" pitchFamily="18" charset="0"/>
                <a:cs typeface="Times New Roman" pitchFamily="18" charset="0"/>
              </a:rPr>
              <a:t>where “the people” not only hate the father’s authority, but they ‘willingly’ fight against it as well, treating the father’s authority as not only being “irrational” but as being “irrelevant” as well, </a:t>
            </a:r>
            <a:r>
              <a:rPr lang="en-US" sz="2400" i="1" dirty="0" smtClean="0">
                <a:latin typeface="Times New Roman" pitchFamily="18" charset="0"/>
                <a:cs typeface="Times New Roman" pitchFamily="18" charset="0"/>
              </a:rPr>
              <a:t>negating</a:t>
            </a:r>
            <a:r>
              <a:rPr lang="en-US" sz="2400" dirty="0" smtClean="0">
                <a:latin typeface="Times New Roman" pitchFamily="18" charset="0"/>
                <a:cs typeface="Times New Roman" pitchFamily="18" charset="0"/>
              </a:rPr>
              <a:t> it, having no “guilty conscience” while doing so.</a:t>
            </a:r>
          </a:p>
        </p:txBody>
      </p:sp>
      <p:pic>
        <p:nvPicPr>
          <p:cNvPr id="5" name="Picture 4" descr="anger_child.jpg"/>
          <p:cNvPicPr>
            <a:picLocks noChangeAspect="1"/>
          </p:cNvPicPr>
          <p:nvPr/>
        </p:nvPicPr>
        <p:blipFill>
          <a:blip r:embed="rId2" cstate="print"/>
          <a:stretch>
            <a:fillRect/>
          </a:stretch>
        </p:blipFill>
        <p:spPr>
          <a:xfrm>
            <a:off x="762000" y="894588"/>
            <a:ext cx="7620000" cy="50688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ounded Rectangle 5"/>
          <p:cNvSpPr/>
          <p:nvPr/>
        </p:nvSpPr>
        <p:spPr>
          <a:xfrm>
            <a:off x="1028700" y="304800"/>
            <a:ext cx="7086600" cy="1219200"/>
          </a:xfrm>
          <a:prstGeom prst="round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dialect process ‘liberties’ the Karl Marx in you.</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ounded Rectangle 6"/>
          <p:cNvSpPr/>
          <p:nvPr/>
        </p:nvSpPr>
        <p:spPr>
          <a:xfrm>
            <a:off x="533400" y="5334000"/>
            <a:ext cx="8001000" cy="1295400"/>
          </a:xfrm>
          <a:prstGeom prst="round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It ‘justifies’ your love of pleasure and hate of parental/Godly restraint.</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What is Psychology?</a:t>
            </a:r>
            <a:endParaRPr lang="en-US" sz="44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"'It is not really a decisive matter whether one has killed one's father or abstained from the deed,' if the function of the conflict and its consequences are the same."</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sz="2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(Sigmund Freud as quoted in Herbart Marcuse, </a:t>
            </a: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Eros and Civilization: A philosophical inquiry into Freud</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"Freud noted that patricide and incest are part of man's deepest nature."  </a:t>
            </a:r>
          </a:p>
          <a:p>
            <a:pPr algn="ctr"/>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(Irvin Yalom,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The Theory and Practice of Group Psychotherapy</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12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Rounded Rectangle 2"/>
          <p:cNvSpPr/>
          <p:nvPr/>
        </p:nvSpPr>
        <p:spPr>
          <a:xfrm>
            <a:off x="1524000" y="457200"/>
            <a:ext cx="6096000" cy="594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3386419" y="1501170"/>
            <a:ext cx="2371162" cy="1569660"/>
          </a:xfrm>
          <a:prstGeom prst="rect">
            <a:avLst/>
          </a:prstGeom>
          <a:noFill/>
        </p:spPr>
        <p:txBody>
          <a:bodyPr wrap="none" rtlCol="0">
            <a:spAutoFit/>
          </a:bodyPr>
          <a:lstStyle/>
          <a:p>
            <a:r>
              <a:rPr lang="en-US" sz="4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Husband</a:t>
            </a:r>
          </a:p>
          <a:p>
            <a:pPr algn="ctr"/>
            <a:r>
              <a:rPr lang="en-US" sz="4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Wife</a:t>
            </a:r>
            <a:endParaRPr lang="en-US" sz="4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TextBox 18"/>
          <p:cNvSpPr txBox="1"/>
          <p:nvPr/>
        </p:nvSpPr>
        <p:spPr>
          <a:xfrm>
            <a:off x="1828800" y="3124200"/>
            <a:ext cx="5538697" cy="1200329"/>
          </a:xfrm>
          <a:prstGeom prst="rect">
            <a:avLst/>
          </a:prstGeom>
          <a:noFill/>
        </p:spPr>
        <p:txBody>
          <a:bodyPr wrap="non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desire of the wife's heart</a:t>
            </a:r>
          </a:p>
          <a:p>
            <a:pPr algn="ctr"/>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is toward her husband.</a:t>
            </a:r>
            <a:endPar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TextBox 20"/>
          <p:cNvSpPr txBox="1"/>
          <p:nvPr/>
        </p:nvSpPr>
        <p:spPr>
          <a:xfrm>
            <a:off x="1953343" y="4419600"/>
            <a:ext cx="5237332" cy="1200329"/>
          </a:xfrm>
          <a:prstGeom prst="rect">
            <a:avLst/>
          </a:prstGeom>
          <a:noFill/>
        </p:spPr>
        <p:txBody>
          <a:bodyPr wrap="non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husband loves his wife</a:t>
            </a:r>
          </a:p>
          <a:p>
            <a:pPr algn="ctr"/>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as Christ loves the church.</a:t>
            </a:r>
            <a:endPar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"Freud noted that patricide and incest are part of man's deepest nature."  </a:t>
            </a:r>
          </a:p>
          <a:p>
            <a:pPr algn="ctr"/>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(Irvin Yalom,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The Theory and Practice of Group Psychotherapy</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12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Rounded Rectangle 2"/>
          <p:cNvSpPr/>
          <p:nvPr/>
        </p:nvSpPr>
        <p:spPr>
          <a:xfrm>
            <a:off x="1524000" y="457200"/>
            <a:ext cx="6096000" cy="594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3386419" y="1501170"/>
            <a:ext cx="2371162" cy="1569660"/>
          </a:xfrm>
          <a:prstGeom prst="rect">
            <a:avLst/>
          </a:prstGeom>
          <a:noFill/>
        </p:spPr>
        <p:txBody>
          <a:bodyPr wrap="none" rtlCol="0">
            <a:spAutoFit/>
          </a:bodyPr>
          <a:lstStyle/>
          <a:p>
            <a:r>
              <a:rPr lang="en-US" sz="4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Husband</a:t>
            </a:r>
          </a:p>
          <a:p>
            <a:pPr algn="ctr"/>
            <a:r>
              <a:rPr lang="en-US" sz="4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Wife</a:t>
            </a:r>
            <a:endParaRPr lang="en-US" sz="4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3276600" y="2886670"/>
            <a:ext cx="2608406" cy="923330"/>
          </a:xfrm>
          <a:prstGeom prst="rect">
            <a:avLst/>
          </a:prstGeom>
          <a:noFill/>
        </p:spPr>
        <p:txBody>
          <a:bodyPr wrap="none" rtlCol="0">
            <a:spAutoFit/>
          </a:bodyPr>
          <a:lstStyle/>
          <a:p>
            <a:r>
              <a:rPr lang="en-US" sz="5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Children</a:t>
            </a:r>
            <a:endParaRPr lang="en-US" sz="5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3162300" y="1447800"/>
            <a:ext cx="2819400" cy="1447800"/>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40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Father</a:t>
            </a:r>
          </a:p>
          <a:p>
            <a:pPr lvl="0" algn="ctr"/>
            <a:r>
              <a:rPr lang="en-US" sz="540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Mother</a:t>
            </a:r>
            <a:endParaRPr lang="en-US" sz="54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Freeform 9"/>
          <p:cNvSpPr/>
          <p:nvPr/>
        </p:nvSpPr>
        <p:spPr>
          <a:xfrm rot="440320">
            <a:off x="5605020" y="2710626"/>
            <a:ext cx="728662" cy="710919"/>
          </a:xfrm>
          <a:custGeom>
            <a:avLst/>
            <a:gdLst>
              <a:gd name="connsiteX0" fmla="*/ 342900 w 728662"/>
              <a:gd name="connsiteY0" fmla="*/ 785813 h 785813"/>
              <a:gd name="connsiteX1" fmla="*/ 671512 w 728662"/>
              <a:gd name="connsiteY1" fmla="*/ 328613 h 785813"/>
              <a:gd name="connsiteX2" fmla="*/ 0 w 728662"/>
              <a:gd name="connsiteY2" fmla="*/ 0 h 785813"/>
              <a:gd name="connsiteX3" fmla="*/ 0 w 728662"/>
              <a:gd name="connsiteY3" fmla="*/ 0 h 785813"/>
            </a:gdLst>
            <a:ahLst/>
            <a:cxnLst>
              <a:cxn ang="0">
                <a:pos x="connsiteX0" y="connsiteY0"/>
              </a:cxn>
              <a:cxn ang="0">
                <a:pos x="connsiteX1" y="connsiteY1"/>
              </a:cxn>
              <a:cxn ang="0">
                <a:pos x="connsiteX2" y="connsiteY2"/>
              </a:cxn>
              <a:cxn ang="0">
                <a:pos x="connsiteX3" y="connsiteY3"/>
              </a:cxn>
            </a:cxnLst>
            <a:rect l="l" t="t" r="r" b="b"/>
            <a:pathLst>
              <a:path w="728662" h="785813">
                <a:moveTo>
                  <a:pt x="342900" y="785813"/>
                </a:moveTo>
                <a:cubicBezTo>
                  <a:pt x="535781" y="622697"/>
                  <a:pt x="728662" y="459582"/>
                  <a:pt x="671512" y="328613"/>
                </a:cubicBezTo>
                <a:cubicBezTo>
                  <a:pt x="614362" y="197644"/>
                  <a:pt x="0" y="0"/>
                  <a:pt x="0" y="0"/>
                </a:cubicBezTo>
                <a:lnTo>
                  <a:pt x="0" y="0"/>
                </a:lnTo>
              </a:path>
            </a:pathLst>
          </a:cu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6324600" y="2743200"/>
            <a:ext cx="1165704"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Incest</a:t>
            </a:r>
            <a:endParaRPr lang="en-US"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Freeform 11"/>
          <p:cNvSpPr/>
          <p:nvPr/>
        </p:nvSpPr>
        <p:spPr>
          <a:xfrm rot="20830792">
            <a:off x="5601294" y="1702600"/>
            <a:ext cx="1111025" cy="1160400"/>
          </a:xfrm>
          <a:custGeom>
            <a:avLst/>
            <a:gdLst>
              <a:gd name="connsiteX0" fmla="*/ 342900 w 728662"/>
              <a:gd name="connsiteY0" fmla="*/ 785813 h 785813"/>
              <a:gd name="connsiteX1" fmla="*/ 671512 w 728662"/>
              <a:gd name="connsiteY1" fmla="*/ 328613 h 785813"/>
              <a:gd name="connsiteX2" fmla="*/ 0 w 728662"/>
              <a:gd name="connsiteY2" fmla="*/ 0 h 785813"/>
              <a:gd name="connsiteX3" fmla="*/ 0 w 728662"/>
              <a:gd name="connsiteY3" fmla="*/ 0 h 785813"/>
            </a:gdLst>
            <a:ahLst/>
            <a:cxnLst>
              <a:cxn ang="0">
                <a:pos x="connsiteX0" y="connsiteY0"/>
              </a:cxn>
              <a:cxn ang="0">
                <a:pos x="connsiteX1" y="connsiteY1"/>
              </a:cxn>
              <a:cxn ang="0">
                <a:pos x="connsiteX2" y="connsiteY2"/>
              </a:cxn>
              <a:cxn ang="0">
                <a:pos x="connsiteX3" y="connsiteY3"/>
              </a:cxn>
            </a:cxnLst>
            <a:rect l="l" t="t" r="r" b="b"/>
            <a:pathLst>
              <a:path w="728662" h="785813">
                <a:moveTo>
                  <a:pt x="342900" y="785813"/>
                </a:moveTo>
                <a:cubicBezTo>
                  <a:pt x="535781" y="622697"/>
                  <a:pt x="728662" y="459582"/>
                  <a:pt x="671512" y="328613"/>
                </a:cubicBezTo>
                <a:cubicBezTo>
                  <a:pt x="614362" y="197644"/>
                  <a:pt x="0" y="0"/>
                  <a:pt x="0" y="0"/>
                </a:cubicBezTo>
                <a:lnTo>
                  <a:pt x="0" y="0"/>
                </a:lnTo>
              </a:path>
            </a:pathLst>
          </a:custGeom>
          <a:ln w="571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5640485" y="1295400"/>
            <a:ext cx="1598515"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Perverse</a:t>
            </a:r>
            <a:endParaRPr lang="en-US"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TextBox 13"/>
          <p:cNvSpPr txBox="1"/>
          <p:nvPr/>
        </p:nvSpPr>
        <p:spPr>
          <a:xfrm>
            <a:off x="3505200" y="4063425"/>
            <a:ext cx="19050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Casts  Out</a:t>
            </a:r>
            <a:endParaRPr lang="en-US"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6" name="Straight Arrow Connector 15"/>
          <p:cNvCxnSpPr/>
          <p:nvPr/>
        </p:nvCxnSpPr>
        <p:spPr>
          <a:xfrm>
            <a:off x="4572000" y="4572000"/>
            <a:ext cx="0" cy="457200"/>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Oval 19">
            <a:hlinkClick r:id="" action="ppaction://customshow?id=0&amp;return=true"/>
          </p:cNvPr>
          <p:cNvSpPr/>
          <p:nvPr/>
        </p:nvSpPr>
        <p:spPr>
          <a:xfrm>
            <a:off x="3048000" y="5029200"/>
            <a:ext cx="3048000" cy="76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Consensus</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Arc 24"/>
          <p:cNvSpPr/>
          <p:nvPr/>
        </p:nvSpPr>
        <p:spPr>
          <a:xfrm flipH="1">
            <a:off x="2362200" y="3429000"/>
            <a:ext cx="1295400" cy="1905000"/>
          </a:xfrm>
          <a:prstGeom prst="arc">
            <a:avLst>
              <a:gd name="adj1" fmla="val 16260981"/>
              <a:gd name="adj2" fmla="val 5461381"/>
            </a:avLst>
          </a:prstGeom>
          <a:ln w="762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flipH="1">
            <a:off x="2590800" y="1828800"/>
            <a:ext cx="1295400" cy="1600200"/>
          </a:xfrm>
          <a:prstGeom prst="arc">
            <a:avLst>
              <a:gd name="adj1" fmla="val 16260981"/>
              <a:gd name="adj2" fmla="val 5461381"/>
            </a:avLst>
          </a:prstGeom>
          <a:ln w="762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p:nvPr/>
        </p:nvCxnSpPr>
        <p:spPr>
          <a:xfrm>
            <a:off x="3614401" y="1828800"/>
            <a:ext cx="195438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938001" y="1219200"/>
            <a:ext cx="1643399"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Patricide</a:t>
            </a:r>
            <a:endParaRPr lang="en-US"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1" name="Straight Arrow Connector 20"/>
          <p:cNvCxnSpPr/>
          <p:nvPr/>
        </p:nvCxnSpPr>
        <p:spPr>
          <a:xfrm>
            <a:off x="4572000" y="3810000"/>
            <a:ext cx="0" cy="457200"/>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left)">
                                      <p:cBhvr>
                                        <p:cTn id="58" dur="500"/>
                                        <p:tgtEl>
                                          <p:spTgt spid="27"/>
                                        </p:tgtEl>
                                      </p:cBhvr>
                                    </p:animEffect>
                                  </p:childTnLst>
                                </p:cTn>
                              </p:par>
                            </p:childTnLst>
                          </p:cTn>
                        </p:par>
                        <p:par>
                          <p:cTn id="59" fill="hold">
                            <p:stCondLst>
                              <p:cond delay="1000"/>
                            </p:stCondLst>
                            <p:childTnLst>
                              <p:par>
                                <p:cTn id="60" presetID="1" presetClass="entr" presetSubtype="0"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p:bldP spid="12" grpId="0" animBg="1"/>
      <p:bldP spid="13" grpId="0"/>
      <p:bldP spid="14" grpId="0"/>
      <p:bldP spid="20" grpId="0" animBg="1"/>
      <p:bldP spid="25" grpId="0" animBg="1"/>
      <p:bldP spid="26" grpId="0" animBg="1"/>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"Freud noted that patricide and incest are part of man's deepest nature."  </a:t>
            </a:r>
          </a:p>
          <a:p>
            <a:pPr algn="ctr"/>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(Irvin Yalom,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The Theory and Practice of Group Psychotherapy</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12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21" name="Line Callout 2 20"/>
          <p:cNvSpPr/>
          <p:nvPr/>
        </p:nvSpPr>
        <p:spPr>
          <a:xfrm flipH="1">
            <a:off x="457200" y="914400"/>
            <a:ext cx="3505200" cy="914400"/>
          </a:xfrm>
          <a:prstGeom prst="borderCallout2">
            <a:avLst>
              <a:gd name="adj1" fmla="val 101290"/>
              <a:gd name="adj2" fmla="val -1294"/>
              <a:gd name="adj3" fmla="val 104465"/>
              <a:gd name="adj4" fmla="val -2174"/>
              <a:gd name="adj5" fmla="val 150595"/>
              <a:gd name="adj6" fmla="val -21451"/>
            </a:avLst>
          </a:prstGeom>
          <a:ln w="76200">
            <a:solidFill>
              <a:srgbClr val="FFC000"/>
            </a:solidFill>
            <a:headEnd type="none" w="med" len="med"/>
            <a:tailEnd type="triangle" w="med" len="med"/>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smtClean="0">
                <a:solidFill>
                  <a:schemeClr val="tx1"/>
                </a:solidFill>
                <a:latin typeface="Times New Roman" pitchFamily="18" charset="0"/>
                <a:cs typeface="Times New Roman" pitchFamily="18" charset="0"/>
              </a:rPr>
              <a:t>Hate of restraint.</a:t>
            </a:r>
            <a:endParaRPr lang="en-US" sz="3600" dirty="0">
              <a:solidFill>
                <a:schemeClr val="tx1"/>
              </a:solidFill>
              <a:latin typeface="Times New Roman" pitchFamily="18" charset="0"/>
              <a:cs typeface="Times New Roman" pitchFamily="18" charset="0"/>
            </a:endParaRPr>
          </a:p>
        </p:txBody>
      </p:sp>
      <p:sp>
        <p:nvSpPr>
          <p:cNvPr id="22" name="Line Callout 2 21"/>
          <p:cNvSpPr/>
          <p:nvPr/>
        </p:nvSpPr>
        <p:spPr>
          <a:xfrm>
            <a:off x="4572000" y="914400"/>
            <a:ext cx="4038600" cy="914400"/>
          </a:xfrm>
          <a:prstGeom prst="borderCallout2">
            <a:avLst>
              <a:gd name="adj1" fmla="val 104464"/>
              <a:gd name="adj2" fmla="val 49845"/>
              <a:gd name="adj3" fmla="val 98116"/>
              <a:gd name="adj4" fmla="val 49274"/>
              <a:gd name="adj5" fmla="val 150595"/>
              <a:gd name="adj6" fmla="val 65086"/>
            </a:avLst>
          </a:prstGeom>
          <a:ln w="76200">
            <a:solidFill>
              <a:srgbClr val="FFC000"/>
            </a:solidFill>
            <a:headEnd type="none" w="med" len="med"/>
            <a:tailEnd type="triangle" w="med" len="med"/>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smtClean="0">
                <a:solidFill>
                  <a:schemeClr val="tx1"/>
                </a:solidFill>
                <a:latin typeface="Times New Roman" pitchFamily="18" charset="0"/>
                <a:cs typeface="Times New Roman" pitchFamily="18" charset="0"/>
              </a:rPr>
              <a:t>Love of pleasure.</a:t>
            </a:r>
            <a:endParaRPr lang="en-US" sz="3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the hatred against patriarchal suppression—a ‘barrier to incest,' ... the desire (for the sons) to return to the mother—culminates in the rebellion of the exiled sons, the collective killing and devouring of the father [</a:t>
            </a:r>
            <a:r>
              <a:rPr lang="en-US" sz="4000" i="1" dirty="0" smtClean="0">
                <a:effectLst>
                  <a:outerShdw blurRad="38100" dist="38100" dir="2700000" algn="tl">
                    <a:srgbClr val="000000">
                      <a:alpha val="43137"/>
                    </a:srgbClr>
                  </a:outerShdw>
                </a:effectLst>
                <a:latin typeface="Times New Roman" pitchFamily="18" charset="0"/>
                <a:cs typeface="Times New Roman" pitchFamily="18" charset="0"/>
              </a:rPr>
              <a:t>patricide</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and the establishment of the brother clan ["community, " socialism],"   </a:t>
            </a:r>
          </a:p>
          <a:p>
            <a:pPr algn="ctr"/>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(Herbart Marcuse, </a:t>
            </a:r>
            <a:r>
              <a:rPr lang="en-US" sz="2000" i="1" dirty="0" smtClean="0">
                <a:effectLst>
                  <a:outerShdw blurRad="38100" dist="38100" dir="2700000" algn="tl">
                    <a:srgbClr val="000000">
                      <a:alpha val="43137"/>
                    </a:srgbClr>
                  </a:outerShdw>
                </a:effectLst>
                <a:latin typeface="Times New Roman" pitchFamily="18" charset="0"/>
                <a:cs typeface="Times New Roman" pitchFamily="18" charset="0"/>
              </a:rPr>
              <a:t>Eros and Civilization: a psychological inquiry into Freud</a:t>
            </a:r>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DBBC274-FE13-4A5C-895A-2BDE28E238BA}" type="slidenum">
              <a:rPr lang="en-US">
                <a:solidFill>
                  <a:srgbClr val="000000"/>
                </a:solidFill>
              </a:rPr>
              <a:pPr/>
              <a:t>38</a:t>
            </a:fld>
            <a:endParaRPr lang="en-US">
              <a:solidFill>
                <a:srgbClr val="000000"/>
              </a:solidFill>
            </a:endParaRPr>
          </a:p>
        </p:txBody>
      </p:sp>
      <p:sp>
        <p:nvSpPr>
          <p:cNvPr id="4850690" name="Rectangle 2"/>
          <p:cNvSpPr>
            <a:spLocks noChangeArrowheads="1"/>
          </p:cNvSpPr>
          <p:nvPr/>
        </p:nvSpPr>
        <p:spPr bwMode="auto">
          <a:xfrm>
            <a:off x="250825" y="579438"/>
            <a:ext cx="4449763" cy="3829050"/>
          </a:xfrm>
          <a:prstGeom prst="rect">
            <a:avLst/>
          </a:prstGeom>
          <a:noFill/>
          <a:ln w="9525">
            <a:noFill/>
            <a:miter lim="800000"/>
            <a:headEnd/>
            <a:tailEnd/>
          </a:ln>
          <a:effectLst/>
        </p:spPr>
        <p:txBody>
          <a:bodyPr anchor="ctr"/>
          <a:lstStyle/>
          <a:p>
            <a:pPr algn="ctr" fontAlgn="base">
              <a:spcBef>
                <a:spcPct val="0"/>
              </a:spcBef>
              <a:spcAft>
                <a:spcPct val="0"/>
              </a:spcAft>
            </a:pPr>
            <a:r>
              <a:rPr lang="en-US" sz="3600" b="1" smtClean="0">
                <a:solidFill>
                  <a:srgbClr val="FFFFFF"/>
                </a:solidFill>
                <a:effectLst>
                  <a:outerShdw blurRad="38100" dist="38100" dir="2700000" algn="tl">
                    <a:srgbClr val="000000"/>
                  </a:outerShdw>
                </a:effectLst>
              </a:rPr>
              <a:t>As the Frankfurt School wrestled with how to “</a:t>
            </a:r>
            <a:r>
              <a:rPr lang="en-US" sz="3600" b="1" i="1" smtClean="0">
                <a:solidFill>
                  <a:srgbClr val="FFFFFF"/>
                </a:solidFill>
                <a:effectLst>
                  <a:outerShdw blurRad="38100" dist="38100" dir="2700000" algn="tl">
                    <a:srgbClr val="000000"/>
                  </a:outerShdw>
                </a:effectLst>
              </a:rPr>
              <a:t>reinvigorate Marx,</a:t>
            </a:r>
            <a:r>
              <a:rPr lang="en-US" sz="3600" b="1" smtClean="0">
                <a:solidFill>
                  <a:srgbClr val="FFFFFF"/>
                </a:solidFill>
                <a:effectLst>
                  <a:outerShdw blurRad="38100" dist="38100" dir="2700000" algn="tl">
                    <a:srgbClr val="000000"/>
                  </a:outerShdw>
                </a:effectLst>
              </a:rPr>
              <a:t>” 			</a:t>
            </a:r>
            <a:br>
              <a:rPr lang="en-US" sz="3600" b="1" smtClean="0">
                <a:solidFill>
                  <a:srgbClr val="FFFFFF"/>
                </a:solidFill>
                <a:effectLst>
                  <a:outerShdw blurRad="38100" dist="38100" dir="2700000" algn="tl">
                    <a:srgbClr val="000000"/>
                  </a:outerShdw>
                </a:effectLst>
              </a:rPr>
            </a:br>
            <a:r>
              <a:rPr lang="en-US" sz="3600" b="1" smtClean="0">
                <a:solidFill>
                  <a:srgbClr val="FFFFFF"/>
                </a:solidFill>
                <a:effectLst>
                  <a:outerShdw blurRad="38100" dist="38100" dir="2700000" algn="tl">
                    <a:srgbClr val="000000"/>
                  </a:outerShdw>
                </a:effectLst>
              </a:rPr>
              <a:t/>
            </a:r>
            <a:br>
              <a:rPr lang="en-US" sz="3600" b="1" smtClean="0">
                <a:solidFill>
                  <a:srgbClr val="FFFFFF"/>
                </a:solidFill>
                <a:effectLst>
                  <a:outerShdw blurRad="38100" dist="38100" dir="2700000" algn="tl">
                    <a:srgbClr val="000000"/>
                  </a:outerShdw>
                </a:effectLst>
              </a:rPr>
            </a:br>
            <a:endParaRPr lang="en-US" sz="3600" b="1" smtClean="0">
              <a:solidFill>
                <a:srgbClr val="FFFFFF"/>
              </a:solidFill>
              <a:effectLst>
                <a:outerShdw blurRad="38100" dist="38100" dir="2700000" algn="tl">
                  <a:srgbClr val="000000"/>
                </a:outerShdw>
              </a:effectLst>
            </a:endParaRPr>
          </a:p>
        </p:txBody>
      </p:sp>
      <p:pic>
        <p:nvPicPr>
          <p:cNvPr id="4850691" name="Picture 3" descr="Martin Jay"/>
          <p:cNvPicPr>
            <a:picLocks noChangeAspect="1" noChangeArrowheads="1"/>
          </p:cNvPicPr>
          <p:nvPr/>
        </p:nvPicPr>
        <p:blipFill>
          <a:blip r:embed="rId2" cstate="print"/>
          <a:srcRect/>
          <a:stretch>
            <a:fillRect/>
          </a:stretch>
        </p:blipFill>
        <p:spPr bwMode="auto">
          <a:xfrm>
            <a:off x="4918075" y="950913"/>
            <a:ext cx="3424238" cy="5070475"/>
          </a:xfrm>
          <a:prstGeom prst="rect">
            <a:avLst/>
          </a:prstGeom>
          <a:noFill/>
          <a:ln w="9525">
            <a:solidFill>
              <a:srgbClr val="333333"/>
            </a:solidFill>
            <a:miter lim="800000"/>
            <a:headEnd/>
            <a:tailEnd/>
          </a:ln>
        </p:spPr>
      </p:pic>
      <p:pic>
        <p:nvPicPr>
          <p:cNvPr id="4850693" name="Picture 5" descr="Karl Marx , 5k">
            <a:hlinkClick r:id="rId3"/>
          </p:cNvPr>
          <p:cNvPicPr>
            <a:picLocks noChangeAspect="1" noChangeArrowheads="1"/>
          </p:cNvPicPr>
          <p:nvPr/>
        </p:nvPicPr>
        <p:blipFill>
          <a:blip r:embed="rId4" cstate="print"/>
          <a:srcRect/>
          <a:stretch>
            <a:fillRect/>
          </a:stretch>
        </p:blipFill>
        <p:spPr bwMode="auto">
          <a:xfrm>
            <a:off x="531813" y="4178300"/>
            <a:ext cx="2311400" cy="2311400"/>
          </a:xfrm>
          <a:prstGeom prst="rect">
            <a:avLst/>
          </a:prstGeom>
          <a:noFill/>
          <a:ln w="9525">
            <a:solidFill>
              <a:schemeClr val="tx1"/>
            </a:solidFill>
            <a:miter lim="800000"/>
            <a:headEnd/>
            <a:tailEnd/>
          </a:ln>
        </p:spPr>
      </p:pic>
      <p:pic>
        <p:nvPicPr>
          <p:cNvPr id="4850692" name="Picture 4"/>
          <p:cNvPicPr>
            <a:picLocks noChangeAspect="1" noChangeArrowheads="1"/>
          </p:cNvPicPr>
          <p:nvPr/>
        </p:nvPicPr>
        <p:blipFill>
          <a:blip r:embed="rId5" cstate="print"/>
          <a:srcRect/>
          <a:stretch>
            <a:fillRect/>
          </a:stretch>
        </p:blipFill>
        <p:spPr bwMode="auto">
          <a:xfrm>
            <a:off x="2751138" y="4178300"/>
            <a:ext cx="1878012" cy="2305050"/>
          </a:xfrm>
          <a:prstGeom prst="rect">
            <a:avLst/>
          </a:prstGeom>
          <a:noFill/>
          <a:ln w="9525">
            <a:solidFill>
              <a:schemeClr val="tx1"/>
            </a:solidFill>
            <a:miter lim="800000"/>
            <a:headEnd/>
            <a:tailEnd/>
          </a:ln>
          <a:effectLst/>
        </p:spPr>
      </p:pic>
      <p:sp>
        <p:nvSpPr>
          <p:cNvPr id="4850694" name="Rectangle 6"/>
          <p:cNvSpPr>
            <a:spLocks noChangeArrowheads="1"/>
          </p:cNvSpPr>
          <p:nvPr/>
        </p:nvSpPr>
        <p:spPr bwMode="auto">
          <a:xfrm>
            <a:off x="295275" y="2219325"/>
            <a:ext cx="4449763" cy="2189163"/>
          </a:xfrm>
          <a:prstGeom prst="rect">
            <a:avLst/>
          </a:prstGeom>
          <a:noFill/>
          <a:ln w="9525">
            <a:noFill/>
            <a:miter lim="800000"/>
            <a:headEnd/>
            <a:tailEnd/>
          </a:ln>
          <a:effectLst/>
        </p:spPr>
        <p:txBody>
          <a:bodyPr anchor="ctr"/>
          <a:lstStyle/>
          <a:p>
            <a:pPr algn="ctr" fontAlgn="base">
              <a:spcBef>
                <a:spcPct val="0"/>
              </a:spcBef>
              <a:spcAft>
                <a:spcPct val="0"/>
              </a:spcAft>
            </a:pPr>
            <a:r>
              <a:rPr lang="en-US" sz="3600" b="1" i="1" dirty="0" smtClean="0">
                <a:solidFill>
                  <a:srgbClr val="FFFFFF"/>
                </a:solidFill>
                <a:effectLst>
                  <a:outerShdw blurRad="38100" dist="38100" dir="2700000" algn="tl">
                    <a:srgbClr val="000000"/>
                  </a:outerShdw>
                </a:effectLst>
              </a:rPr>
              <a:t>  </a:t>
            </a:r>
            <a:r>
              <a:rPr lang="en-US" sz="3600" b="1" dirty="0" smtClean="0">
                <a:solidFill>
                  <a:srgbClr val="FFFFFF"/>
                </a:solidFill>
                <a:effectLst>
                  <a:outerShdw blurRad="38100" dist="38100" dir="2700000" algn="tl">
                    <a:srgbClr val="000000"/>
                  </a:outerShdw>
                </a:effectLst>
              </a:rPr>
              <a:t> 	     they “</a:t>
            </a:r>
            <a:r>
              <a:rPr lang="en-US" sz="3600" b="1" i="1" dirty="0" smtClean="0">
                <a:solidFill>
                  <a:srgbClr val="FFFFFF"/>
                </a:solidFill>
                <a:effectLst>
                  <a:outerShdw blurRad="38100" dist="38100" dir="2700000" algn="tl">
                    <a:srgbClr val="000000"/>
                  </a:outerShdw>
                </a:effectLst>
              </a:rPr>
              <a:t>found the missing link in</a:t>
            </a:r>
            <a:r>
              <a:rPr lang="en-US" sz="3600" b="1" dirty="0" smtClean="0">
                <a:solidFill>
                  <a:srgbClr val="FFFFFF"/>
                </a:solidFill>
                <a:effectLst>
                  <a:outerShdw blurRad="38100" dist="38100" dir="2700000" algn="tl">
                    <a:srgbClr val="000000"/>
                  </a:outerShdw>
                </a:effectLst>
              </a:rPr>
              <a:t> </a:t>
            </a:r>
            <a:r>
              <a:rPr lang="en-US" sz="3600" b="1" i="1" dirty="0" smtClean="0">
                <a:solidFill>
                  <a:srgbClr val="FFFFFF"/>
                </a:solidFill>
                <a:effectLst>
                  <a:outerShdw blurRad="38100" dist="38100" dir="2700000" algn="tl">
                    <a:srgbClr val="000000"/>
                  </a:outerShdw>
                </a:effectLst>
              </a:rPr>
              <a:t>Freud.”</a:t>
            </a:r>
            <a:endParaRPr lang="en-US" sz="3600" b="1" dirty="0" smtClean="0">
              <a:solidFill>
                <a:srgbClr val="FFFFFF"/>
              </a:solidFill>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50694"/>
                                        </p:tgtEl>
                                        <p:attrNameLst>
                                          <p:attrName>style.visibility</p:attrName>
                                        </p:attrNameLst>
                                      </p:cBhvr>
                                      <p:to>
                                        <p:strVal val="visible"/>
                                      </p:to>
                                    </p:set>
                                  </p:childTnLst>
                                </p:cTn>
                              </p:par>
                              <p:par>
                                <p:cTn id="7" presetID="23" presetClass="entr" presetSubtype="16" fill="hold" grpId="0" nodeType="withEffect">
                                  <p:stCondLst>
                                    <p:cond delay="500"/>
                                  </p:stCondLst>
                                  <p:childTnLst>
                                    <p:set>
                                      <p:cBhvr>
                                        <p:cTn id="8" dur="1" fill="hold">
                                          <p:stCondLst>
                                            <p:cond delay="0"/>
                                          </p:stCondLst>
                                        </p:cTn>
                                        <p:tgtEl>
                                          <p:spTgt spid="4850692"/>
                                        </p:tgtEl>
                                        <p:attrNameLst>
                                          <p:attrName>style.visibility</p:attrName>
                                        </p:attrNameLst>
                                      </p:cBhvr>
                                      <p:to>
                                        <p:strVal val="visible"/>
                                      </p:to>
                                    </p:set>
                                    <p:anim calcmode="lin" valueType="num">
                                      <p:cBhvr>
                                        <p:cTn id="9" dur="500" fill="hold"/>
                                        <p:tgtEl>
                                          <p:spTgt spid="4850692"/>
                                        </p:tgtEl>
                                        <p:attrNameLst>
                                          <p:attrName>ppt_w</p:attrName>
                                        </p:attrNameLst>
                                      </p:cBhvr>
                                      <p:tavLst>
                                        <p:tav tm="0">
                                          <p:val>
                                            <p:fltVal val="0"/>
                                          </p:val>
                                        </p:tav>
                                        <p:tav tm="100000">
                                          <p:val>
                                            <p:strVal val="#ppt_w"/>
                                          </p:val>
                                        </p:tav>
                                      </p:tavLst>
                                    </p:anim>
                                    <p:anim calcmode="lin" valueType="num">
                                      <p:cBhvr>
                                        <p:cTn id="10" dur="500" fill="hold"/>
                                        <p:tgtEl>
                                          <p:spTgt spid="4850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0692" grpId="0" animBg="1"/>
      <p:bldP spid="485069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"Freud speaks of religion as a </a:t>
            </a:r>
            <a:r>
              <a:rPr lang="en-US" sz="4800" i="1" dirty="0" smtClean="0">
                <a:effectLst>
                  <a:outerShdw blurRad="38100" dist="38100" dir="2700000" algn="tl">
                    <a:srgbClr val="000000">
                      <a:alpha val="43137"/>
                    </a:srgbClr>
                  </a:outerShdw>
                </a:effectLst>
                <a:latin typeface="Times New Roman" pitchFamily="18" charset="0"/>
                <a:cs typeface="Times New Roman" pitchFamily="18" charset="0"/>
              </a:rPr>
              <a:t>'substitute-gratification'</a:t>
            </a: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—the Freudian analogue to the Marxian formula, </a:t>
            </a:r>
            <a:r>
              <a:rPr lang="en-US" sz="4800" i="1" dirty="0" smtClean="0">
                <a:effectLst>
                  <a:outerShdw blurRad="38100" dist="38100" dir="2700000" algn="tl">
                    <a:srgbClr val="000000">
                      <a:alpha val="43137"/>
                    </a:srgbClr>
                  </a:outerShdw>
                </a:effectLst>
                <a:latin typeface="Times New Roman" pitchFamily="18" charset="0"/>
                <a:cs typeface="Times New Roman" pitchFamily="18" charset="0"/>
              </a:rPr>
              <a:t>'opiate of the people.'</a:t>
            </a: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48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(Norman O. Brown, </a:t>
            </a: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Life Against Death: The Psychoanalytical Meaning of History</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5"/>
          <p:cNvGrpSpPr/>
          <p:nvPr/>
        </p:nvGrpSpPr>
        <p:grpSpPr>
          <a:xfrm>
            <a:off x="0" y="0"/>
            <a:ext cx="9144000" cy="6858000"/>
            <a:chOff x="0" y="0"/>
            <a:chExt cx="9144000" cy="6858000"/>
          </a:xfrm>
        </p:grpSpPr>
        <p:sp>
          <p:nvSpPr>
            <p:cNvPr id="43" name="Rectangle 42"/>
            <p:cNvSpPr/>
            <p:nvPr/>
          </p:nvSpPr>
          <p:spPr>
            <a:xfrm>
              <a:off x="0" y="0"/>
              <a:ext cx="9144000" cy="6858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457200" y="816114"/>
              <a:ext cx="2743200" cy="707886"/>
            </a:xfrm>
            <a:prstGeom prst="rect">
              <a:avLst/>
            </a:prstGeom>
            <a:noFill/>
          </p:spPr>
          <p:txBody>
            <a:bodyPr wrap="square" rtlCol="0">
              <a:spAutoFit/>
            </a:bodyPr>
            <a:lstStyle/>
            <a:p>
              <a:pPr algn="ctr"/>
              <a:r>
                <a:rPr lang="en-US" sz="2000" dirty="0" smtClean="0">
                  <a:solidFill>
                    <a:prstClr val="black"/>
                  </a:solidFill>
                  <a:cs typeface="Times New Roman" pitchFamily="18" charset="0"/>
                </a:rPr>
                <a:t>John 5:30; </a:t>
              </a:r>
              <a:r>
                <a:rPr lang="en-US" sz="2000" dirty="0" smtClean="0">
                  <a:solidFill>
                    <a:prstClr val="black"/>
                  </a:solidFill>
                </a:rPr>
                <a:t>12:49</a:t>
              </a:r>
            </a:p>
            <a:p>
              <a:pPr algn="ctr"/>
              <a:r>
                <a:rPr lang="en-US" sz="2000" dirty="0" smtClean="0">
                  <a:solidFill>
                    <a:prstClr val="black"/>
                  </a:solidFill>
                </a:rPr>
                <a:t>Matt. 12:50; 7:21; 23:9</a:t>
              </a:r>
              <a:endParaRPr lang="en-US" sz="2000" dirty="0">
                <a:solidFill>
                  <a:prstClr val="black"/>
                </a:solidFill>
                <a:cs typeface="Times New Roman" pitchFamily="18" charset="0"/>
              </a:endParaRPr>
            </a:p>
          </p:txBody>
        </p:sp>
        <p:sp>
          <p:nvSpPr>
            <p:cNvPr id="5" name="TextBox 4"/>
            <p:cNvSpPr txBox="1"/>
            <p:nvPr/>
          </p:nvSpPr>
          <p:spPr>
            <a:xfrm>
              <a:off x="6019800" y="924580"/>
              <a:ext cx="2514600" cy="523220"/>
            </a:xfrm>
            <a:prstGeom prst="rect">
              <a:avLst/>
            </a:prstGeom>
            <a:noFill/>
          </p:spPr>
          <p:txBody>
            <a:bodyPr wrap="square" rtlCol="0">
              <a:spAutoFit/>
            </a:bodyPr>
            <a:lstStyle/>
            <a:p>
              <a:pPr algn="r"/>
              <a:r>
                <a:rPr lang="en-US" sz="2800" dirty="0" smtClean="0">
                  <a:solidFill>
                    <a:prstClr val="black"/>
                  </a:solidFill>
                  <a:cs typeface="Times New Roman" pitchFamily="18" charset="0"/>
                </a:rPr>
                <a:t>Genesis 3:1-6</a:t>
              </a:r>
              <a:endParaRPr lang="en-US" sz="2800" dirty="0">
                <a:solidFill>
                  <a:prstClr val="black"/>
                </a:solidFill>
                <a:cs typeface="Times New Roman" pitchFamily="18" charset="0"/>
              </a:endParaRPr>
            </a:p>
          </p:txBody>
        </p:sp>
        <p:sp>
          <p:nvSpPr>
            <p:cNvPr id="6" name="TextBox 5"/>
            <p:cNvSpPr txBox="1"/>
            <p:nvPr/>
          </p:nvSpPr>
          <p:spPr>
            <a:xfrm>
              <a:off x="3497726" y="1076980"/>
              <a:ext cx="2217274"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Isaiah 55: 8, 9</a:t>
              </a:r>
              <a:endParaRPr lang="en-US" sz="2800" dirty="0">
                <a:solidFill>
                  <a:prstClr val="black"/>
                </a:solidFill>
                <a:cs typeface="Times New Roman" pitchFamily="18" charset="0"/>
              </a:endParaRPr>
            </a:p>
          </p:txBody>
        </p:sp>
        <p:sp>
          <p:nvSpPr>
            <p:cNvPr id="23" name="TextBox 22"/>
            <p:cNvSpPr txBox="1"/>
            <p:nvPr/>
          </p:nvSpPr>
          <p:spPr>
            <a:xfrm>
              <a:off x="3200400" y="314980"/>
              <a:ext cx="2743200" cy="523220"/>
            </a:xfrm>
            <a:prstGeom prst="rect">
              <a:avLst/>
            </a:prstGeom>
            <a:noFill/>
          </p:spPr>
          <p:txBody>
            <a:bodyPr wrap="square" rtlCol="0">
              <a:spAutoFit/>
            </a:bodyPr>
            <a:lstStyle/>
            <a:p>
              <a:pPr algn="ctr"/>
              <a:r>
                <a:rPr lang="en-US" sz="2800" dirty="0" smtClean="0">
                  <a:solidFill>
                    <a:prstClr val="black"/>
                  </a:solidFill>
                  <a:cs typeface="Times New Roman" pitchFamily="18" charset="0"/>
                </a:rPr>
                <a:t>Proverbs 3:5</a:t>
              </a:r>
              <a:endParaRPr lang="en-US" sz="2800" dirty="0">
                <a:solidFill>
                  <a:prstClr val="black"/>
                </a:solidFill>
                <a:cs typeface="Times New Roman" pitchFamily="18" charset="0"/>
              </a:endParaRPr>
            </a:p>
          </p:txBody>
        </p:sp>
        <p:sp>
          <p:nvSpPr>
            <p:cNvPr id="24" name="TextBox 23"/>
            <p:cNvSpPr txBox="1"/>
            <p:nvPr/>
          </p:nvSpPr>
          <p:spPr>
            <a:xfrm>
              <a:off x="228600" y="76200"/>
              <a:ext cx="3124200" cy="707886"/>
            </a:xfrm>
            <a:prstGeom prst="rect">
              <a:avLst/>
            </a:prstGeom>
            <a:noFill/>
          </p:spPr>
          <p:txBody>
            <a:bodyPr wrap="square" rtlCol="0">
              <a:spAutoFit/>
            </a:bodyPr>
            <a:lstStyle/>
            <a:p>
              <a:pPr algn="ctr"/>
              <a:r>
                <a:rPr lang="en-US" sz="2000" dirty="0" smtClean="0">
                  <a:solidFill>
                    <a:prstClr val="black"/>
                  </a:solidFill>
                  <a:cs typeface="Times New Roman" pitchFamily="18" charset="0"/>
                </a:rPr>
                <a:t>“Trust in the Lord with</a:t>
              </a:r>
            </a:p>
            <a:p>
              <a:pPr algn="ctr"/>
              <a:r>
                <a:rPr lang="en-US" sz="2000" dirty="0" smtClean="0">
                  <a:solidFill>
                    <a:prstClr val="black"/>
                  </a:solidFill>
                  <a:cs typeface="Times New Roman" pitchFamily="18" charset="0"/>
                </a:rPr>
                <a:t>all thine heart,”</a:t>
              </a:r>
              <a:endParaRPr lang="en-US" sz="2000" dirty="0">
                <a:solidFill>
                  <a:prstClr val="black"/>
                </a:solidFill>
                <a:cs typeface="Times New Roman" pitchFamily="18" charset="0"/>
              </a:endParaRPr>
            </a:p>
          </p:txBody>
        </p:sp>
        <p:sp>
          <p:nvSpPr>
            <p:cNvPr id="26" name="TextBox 25"/>
            <p:cNvSpPr txBox="1"/>
            <p:nvPr/>
          </p:nvSpPr>
          <p:spPr>
            <a:xfrm>
              <a:off x="5638800" y="76200"/>
              <a:ext cx="3352800" cy="707886"/>
            </a:xfrm>
            <a:prstGeom prst="rect">
              <a:avLst/>
            </a:prstGeom>
            <a:noFill/>
          </p:spPr>
          <p:txBody>
            <a:bodyPr wrap="square" rtlCol="0">
              <a:spAutoFit/>
            </a:bodyPr>
            <a:lstStyle/>
            <a:p>
              <a:pPr algn="ctr"/>
              <a:r>
                <a:rPr lang="en-US" sz="2000" dirty="0" smtClean="0">
                  <a:solidFill>
                    <a:prstClr val="black"/>
                  </a:solidFill>
                  <a:cs typeface="Times New Roman" pitchFamily="18" charset="0"/>
                </a:rPr>
                <a:t>“and lean not unto</a:t>
              </a:r>
            </a:p>
            <a:p>
              <a:pPr algn="ctr"/>
              <a:r>
                <a:rPr lang="en-US" sz="2000" dirty="0" smtClean="0">
                  <a:solidFill>
                    <a:prstClr val="black"/>
                  </a:solidFill>
                  <a:cs typeface="Times New Roman" pitchFamily="18" charset="0"/>
                </a:rPr>
                <a:t>thine  own understanding,”</a:t>
              </a:r>
              <a:endParaRPr lang="en-US" sz="2000" dirty="0">
                <a:solidFill>
                  <a:prstClr val="black"/>
                </a:solidFill>
                <a:cs typeface="Times New Roman" pitchFamily="18" charset="0"/>
              </a:endParaRPr>
            </a:p>
          </p:txBody>
        </p:sp>
        <p:sp>
          <p:nvSpPr>
            <p:cNvPr id="39" name="TextBox 38"/>
            <p:cNvSpPr txBox="1"/>
            <p:nvPr/>
          </p:nvSpPr>
          <p:spPr>
            <a:xfrm>
              <a:off x="1048124" y="2067580"/>
              <a:ext cx="1507337"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Tradition</a:t>
              </a:r>
              <a:endParaRPr lang="en-US" sz="2800" dirty="0">
                <a:solidFill>
                  <a:prstClr val="black"/>
                </a:solidFill>
                <a:cs typeface="Times New Roman" pitchFamily="18" charset="0"/>
              </a:endParaRPr>
            </a:p>
          </p:txBody>
        </p:sp>
        <p:sp>
          <p:nvSpPr>
            <p:cNvPr id="42" name="TextBox 41"/>
            <p:cNvSpPr txBox="1"/>
            <p:nvPr/>
          </p:nvSpPr>
          <p:spPr>
            <a:xfrm>
              <a:off x="3729697" y="2057400"/>
              <a:ext cx="1646797"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Transition</a:t>
              </a:r>
              <a:endParaRPr lang="en-US" sz="2800" dirty="0">
                <a:solidFill>
                  <a:prstClr val="black"/>
                </a:solidFill>
                <a:cs typeface="Times New Roman" pitchFamily="18" charset="0"/>
              </a:endParaRPr>
            </a:p>
          </p:txBody>
        </p:sp>
        <p:sp>
          <p:nvSpPr>
            <p:cNvPr id="44" name="TextBox 43"/>
            <p:cNvSpPr txBox="1"/>
            <p:nvPr/>
          </p:nvSpPr>
          <p:spPr>
            <a:xfrm>
              <a:off x="6094671" y="2057400"/>
              <a:ext cx="2405018"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Transformation</a:t>
              </a:r>
              <a:endParaRPr lang="en-US" sz="2800" dirty="0">
                <a:solidFill>
                  <a:prstClr val="black"/>
                </a:solidFill>
                <a:cs typeface="Times New Roman" pitchFamily="18" charset="0"/>
              </a:endParaRPr>
            </a:p>
          </p:txBody>
        </p:sp>
        <p:sp>
          <p:nvSpPr>
            <p:cNvPr id="47" name="TextBox 46"/>
            <p:cNvSpPr txBox="1"/>
            <p:nvPr/>
          </p:nvSpPr>
          <p:spPr>
            <a:xfrm>
              <a:off x="268276" y="2590800"/>
              <a:ext cx="2654381"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Hebrews 12:5-11</a:t>
              </a:r>
              <a:endParaRPr lang="en-US" sz="2800" dirty="0">
                <a:solidFill>
                  <a:prstClr val="black"/>
                </a:solidFill>
                <a:cs typeface="Times New Roman" pitchFamily="18" charset="0"/>
              </a:endParaRPr>
            </a:p>
          </p:txBody>
        </p:sp>
        <p:sp>
          <p:nvSpPr>
            <p:cNvPr id="48" name="TextBox 47"/>
            <p:cNvSpPr txBox="1"/>
            <p:nvPr/>
          </p:nvSpPr>
          <p:spPr>
            <a:xfrm>
              <a:off x="3276600" y="2590800"/>
              <a:ext cx="2566729"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Romans 7:14-25</a:t>
              </a:r>
              <a:endParaRPr lang="en-US" sz="2800" dirty="0">
                <a:solidFill>
                  <a:prstClr val="black"/>
                </a:solidFill>
                <a:cs typeface="Times New Roman" pitchFamily="18" charset="0"/>
              </a:endParaRPr>
            </a:p>
          </p:txBody>
        </p:sp>
        <p:sp>
          <p:nvSpPr>
            <p:cNvPr id="49" name="TextBox 48"/>
            <p:cNvSpPr txBox="1"/>
            <p:nvPr/>
          </p:nvSpPr>
          <p:spPr>
            <a:xfrm>
              <a:off x="6232282" y="2590800"/>
              <a:ext cx="2167581"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Genesis 3:1-6</a:t>
              </a:r>
              <a:endParaRPr lang="en-US" sz="2800" dirty="0">
                <a:solidFill>
                  <a:prstClr val="black"/>
                </a:solidFill>
                <a:cs typeface="Times New Roman" pitchFamily="18" charset="0"/>
              </a:endParaRPr>
            </a:p>
          </p:txBody>
        </p:sp>
        <p:cxnSp>
          <p:nvCxnSpPr>
            <p:cNvPr id="50" name="Straight Connector 49"/>
            <p:cNvCxnSpPr/>
            <p:nvPr/>
          </p:nvCxnSpPr>
          <p:spPr>
            <a:xfrm>
              <a:off x="0" y="2590800"/>
              <a:ext cx="9144000" cy="0"/>
            </a:xfrm>
            <a:prstGeom prst="line">
              <a:avLst/>
            </a:prstGeom>
            <a:ln w="38100">
              <a:solidFill>
                <a:srgbClr val="000000">
                  <a:alpha val="50196"/>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0" y="3124200"/>
              <a:ext cx="9144000" cy="0"/>
            </a:xfrm>
            <a:prstGeom prst="line">
              <a:avLst/>
            </a:prstGeom>
            <a:ln w="38100">
              <a:solidFill>
                <a:srgbClr val="000000">
                  <a:alpha val="50196"/>
                </a:srgb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01340" y="3048000"/>
              <a:ext cx="2637260" cy="1138773"/>
            </a:xfrm>
            <a:prstGeom prst="rect">
              <a:avLst/>
            </a:prstGeom>
            <a:noFill/>
          </p:spPr>
          <p:txBody>
            <a:bodyPr wrap="none" rtlCol="0">
              <a:spAutoFit/>
            </a:bodyPr>
            <a:lstStyle/>
            <a:p>
              <a:pPr algn="ctr"/>
              <a:r>
                <a:rPr lang="en-US" sz="2800" i="1" dirty="0" smtClean="0">
                  <a:solidFill>
                    <a:prstClr val="black"/>
                  </a:solidFill>
                  <a:cs typeface="Times New Roman" pitchFamily="18" charset="0"/>
                </a:rPr>
                <a:t>“Righteousness”</a:t>
              </a:r>
            </a:p>
            <a:p>
              <a:pPr algn="ctr"/>
              <a:r>
                <a:rPr lang="en-US" sz="2000" i="1" dirty="0" smtClean="0">
                  <a:solidFill>
                    <a:prstClr val="black"/>
                  </a:solidFill>
                  <a:cs typeface="Times New Roman" pitchFamily="18" charset="0"/>
                </a:rPr>
                <a:t>faith, belief, obedience,</a:t>
              </a:r>
            </a:p>
            <a:p>
              <a:pPr algn="ctr"/>
              <a:r>
                <a:rPr lang="en-US" sz="2000" i="1" dirty="0" smtClean="0">
                  <a:solidFill>
                    <a:prstClr val="black"/>
                  </a:solidFill>
                  <a:cs typeface="Times New Roman" pitchFamily="18" charset="0"/>
                </a:rPr>
                <a:t>and chastening</a:t>
              </a:r>
              <a:endParaRPr lang="en-US" sz="2800" i="1" dirty="0">
                <a:solidFill>
                  <a:prstClr val="black"/>
                </a:solidFill>
                <a:cs typeface="Times New Roman" pitchFamily="18" charset="0"/>
              </a:endParaRPr>
            </a:p>
          </p:txBody>
        </p:sp>
        <p:sp>
          <p:nvSpPr>
            <p:cNvPr id="53" name="TextBox 52"/>
            <p:cNvSpPr txBox="1"/>
            <p:nvPr/>
          </p:nvSpPr>
          <p:spPr>
            <a:xfrm>
              <a:off x="3216456" y="3048000"/>
              <a:ext cx="2674130" cy="1138773"/>
            </a:xfrm>
            <a:prstGeom prst="rect">
              <a:avLst/>
            </a:prstGeom>
            <a:noFill/>
          </p:spPr>
          <p:txBody>
            <a:bodyPr wrap="none" rtlCol="0">
              <a:spAutoFit/>
            </a:bodyPr>
            <a:lstStyle/>
            <a:p>
              <a:pPr algn="ctr"/>
              <a:r>
                <a:rPr lang="en-US" sz="2800" i="1" dirty="0" smtClean="0">
                  <a:solidFill>
                    <a:prstClr val="black"/>
                  </a:solidFill>
                  <a:cs typeface="Times New Roman" pitchFamily="18" charset="0"/>
                </a:rPr>
                <a:t>“Sensuousness”</a:t>
              </a:r>
            </a:p>
            <a:p>
              <a:pPr algn="ctr"/>
              <a:r>
                <a:rPr lang="en-US" sz="2000" i="1" dirty="0" smtClean="0">
                  <a:solidFill>
                    <a:prstClr val="black"/>
                  </a:solidFill>
                  <a:cs typeface="Times New Roman" pitchFamily="18" charset="0"/>
                </a:rPr>
                <a:t>doubt, question, disobey</a:t>
              </a:r>
            </a:p>
            <a:p>
              <a:pPr algn="ctr"/>
              <a:r>
                <a:rPr lang="en-US" sz="2000" i="1" dirty="0" smtClean="0">
                  <a:solidFill>
                    <a:prstClr val="black"/>
                  </a:solidFill>
                  <a:cs typeface="Times New Roman" pitchFamily="18" charset="0"/>
                </a:rPr>
                <a:t>and </a:t>
              </a:r>
              <a:r>
                <a:rPr lang="en-US" sz="2000" i="1" dirty="0" err="1" smtClean="0">
                  <a:solidFill>
                    <a:prstClr val="black"/>
                  </a:solidFill>
                  <a:cs typeface="Times New Roman" pitchFamily="18" charset="0"/>
                </a:rPr>
                <a:t>permissivness</a:t>
              </a:r>
              <a:endParaRPr lang="en-US" sz="2000" i="1" dirty="0">
                <a:solidFill>
                  <a:prstClr val="black"/>
                </a:solidFill>
                <a:cs typeface="Times New Roman" pitchFamily="18" charset="0"/>
              </a:endParaRPr>
            </a:p>
          </p:txBody>
        </p:sp>
        <p:sp>
          <p:nvSpPr>
            <p:cNvPr id="54" name="TextBox 53"/>
            <p:cNvSpPr txBox="1"/>
            <p:nvPr/>
          </p:nvSpPr>
          <p:spPr>
            <a:xfrm>
              <a:off x="6032650" y="3048000"/>
              <a:ext cx="2545889" cy="1138773"/>
            </a:xfrm>
            <a:prstGeom prst="rect">
              <a:avLst/>
            </a:prstGeom>
            <a:noFill/>
          </p:spPr>
          <p:txBody>
            <a:bodyPr wrap="none" rtlCol="0">
              <a:spAutoFit/>
            </a:bodyPr>
            <a:lstStyle/>
            <a:p>
              <a:pPr algn="ctr"/>
              <a:r>
                <a:rPr lang="en-US" sz="2800" i="1" dirty="0" smtClean="0">
                  <a:solidFill>
                    <a:prstClr val="black"/>
                  </a:solidFill>
                  <a:cs typeface="Times New Roman" pitchFamily="18" charset="0"/>
                </a:rPr>
                <a:t>“Reasoning”</a:t>
              </a:r>
            </a:p>
            <a:p>
              <a:pPr algn="ctr"/>
              <a:r>
                <a:rPr lang="en-US" sz="2000" i="1" dirty="0" smtClean="0">
                  <a:solidFill>
                    <a:prstClr val="black"/>
                  </a:solidFill>
                  <a:cs typeface="Times New Roman" pitchFamily="18" charset="0"/>
                </a:rPr>
                <a:t>   seduction, deception,</a:t>
              </a:r>
            </a:p>
            <a:p>
              <a:pPr algn="ctr"/>
              <a:r>
                <a:rPr lang="en-US" sz="2000" i="1" dirty="0" smtClean="0">
                  <a:solidFill>
                    <a:prstClr val="black"/>
                  </a:solidFill>
                  <a:cs typeface="Times New Roman" pitchFamily="18" charset="0"/>
                </a:rPr>
                <a:t>and manipulation</a:t>
              </a:r>
              <a:endParaRPr lang="en-US" sz="2400" i="1" dirty="0">
                <a:solidFill>
                  <a:prstClr val="black"/>
                </a:solidFill>
                <a:cs typeface="Times New Roman" pitchFamily="18" charset="0"/>
              </a:endParaRPr>
            </a:p>
          </p:txBody>
        </p:sp>
        <p:cxnSp>
          <p:nvCxnSpPr>
            <p:cNvPr id="55" name="Straight Connector 54"/>
            <p:cNvCxnSpPr/>
            <p:nvPr/>
          </p:nvCxnSpPr>
          <p:spPr>
            <a:xfrm>
              <a:off x="0" y="4127718"/>
              <a:ext cx="9144000" cy="0"/>
            </a:xfrm>
            <a:prstGeom prst="line">
              <a:avLst/>
            </a:prstGeom>
            <a:ln w="38100">
              <a:solidFill>
                <a:srgbClr val="000000">
                  <a:alpha val="50196"/>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4661118"/>
              <a:ext cx="9144000" cy="0"/>
            </a:xfrm>
            <a:prstGeom prst="line">
              <a:avLst/>
            </a:prstGeom>
            <a:ln w="38100">
              <a:solidFill>
                <a:srgbClr val="000000">
                  <a:alpha val="50196"/>
                </a:srgb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49102" y="4137898"/>
              <a:ext cx="2295821"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Consciousness</a:t>
              </a:r>
              <a:endParaRPr lang="en-US" sz="2800" i="1" dirty="0">
                <a:solidFill>
                  <a:prstClr val="black"/>
                </a:solidFill>
                <a:cs typeface="Times New Roman" pitchFamily="18" charset="0"/>
              </a:endParaRPr>
            </a:p>
          </p:txBody>
        </p:sp>
        <p:sp>
          <p:nvSpPr>
            <p:cNvPr id="58" name="TextBox 57"/>
            <p:cNvSpPr txBox="1"/>
            <p:nvPr/>
          </p:nvSpPr>
          <p:spPr>
            <a:xfrm>
              <a:off x="3124200" y="4127718"/>
              <a:ext cx="2914580"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Self-consciousness</a:t>
              </a:r>
              <a:endParaRPr lang="en-US" sz="2800" i="1" dirty="0">
                <a:solidFill>
                  <a:prstClr val="black"/>
                </a:solidFill>
                <a:cs typeface="Times New Roman" pitchFamily="18" charset="0"/>
              </a:endParaRPr>
            </a:p>
          </p:txBody>
        </p:sp>
        <p:sp>
          <p:nvSpPr>
            <p:cNvPr id="59" name="TextBox 58"/>
            <p:cNvSpPr txBox="1"/>
            <p:nvPr/>
          </p:nvSpPr>
          <p:spPr>
            <a:xfrm>
              <a:off x="6324600" y="4127718"/>
              <a:ext cx="2100255"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“Reasoning”</a:t>
              </a:r>
              <a:endParaRPr lang="en-US" sz="2800" i="1" dirty="0">
                <a:solidFill>
                  <a:prstClr val="black"/>
                </a:solidFill>
                <a:cs typeface="Times New Roman" pitchFamily="18" charset="0"/>
              </a:endParaRPr>
            </a:p>
          </p:txBody>
        </p:sp>
        <p:sp>
          <p:nvSpPr>
            <p:cNvPr id="60" name="TextBox 59"/>
            <p:cNvSpPr txBox="1"/>
            <p:nvPr/>
          </p:nvSpPr>
          <p:spPr>
            <a:xfrm>
              <a:off x="838513" y="4648200"/>
              <a:ext cx="1955985" cy="1938992"/>
            </a:xfrm>
            <a:prstGeom prst="rect">
              <a:avLst/>
            </a:prstGeom>
            <a:noFill/>
          </p:spPr>
          <p:txBody>
            <a:bodyPr wrap="none" rtlCol="0">
              <a:spAutoFit/>
            </a:bodyPr>
            <a:lstStyle/>
            <a:p>
              <a:pPr algn="ctr"/>
              <a:r>
                <a:rPr lang="en-US" sz="2400" dirty="0" smtClean="0">
                  <a:solidFill>
                    <a:prstClr val="black"/>
                  </a:solidFill>
                  <a:cs typeface="Times New Roman" pitchFamily="18" charset="0"/>
                </a:rPr>
                <a:t>Position</a:t>
              </a:r>
            </a:p>
            <a:p>
              <a:pPr algn="ctr"/>
              <a:r>
                <a:rPr lang="en-US" sz="2400" dirty="0" smtClean="0">
                  <a:solidFill>
                    <a:prstClr val="black"/>
                  </a:solidFill>
                  <a:cs typeface="Times New Roman" pitchFamily="18" charset="0"/>
                </a:rPr>
                <a:t>Knowing</a:t>
              </a:r>
            </a:p>
            <a:p>
              <a:pPr algn="ctr"/>
              <a:r>
                <a:rPr lang="en-US" sz="2400" i="1" dirty="0" smtClean="0">
                  <a:solidFill>
                    <a:prstClr val="black"/>
                  </a:solidFill>
                  <a:cs typeface="Times New Roman" pitchFamily="18" charset="0"/>
                </a:rPr>
                <a:t>“Is” “Not”</a:t>
              </a:r>
            </a:p>
            <a:p>
              <a:pPr algn="ctr"/>
              <a:r>
                <a:rPr lang="en-US" sz="2400" i="1" dirty="0" smtClean="0">
                  <a:solidFill>
                    <a:prstClr val="black"/>
                  </a:solidFill>
                  <a:cs typeface="Times New Roman" pitchFamily="18" charset="0"/>
                </a:rPr>
                <a:t>Patriarch</a:t>
              </a:r>
              <a:endParaRPr lang="en-US" sz="2000" i="1" dirty="0" smtClean="0">
                <a:solidFill>
                  <a:prstClr val="black"/>
                </a:solidFill>
                <a:cs typeface="Times New Roman" pitchFamily="18" charset="0"/>
              </a:endParaRPr>
            </a:p>
            <a:p>
              <a:pPr algn="ctr"/>
              <a:r>
                <a:rPr lang="en-US" sz="2000" i="1" dirty="0" smtClean="0">
                  <a:solidFill>
                    <a:prstClr val="black"/>
                  </a:solidFill>
                  <a:cs typeface="Times New Roman" pitchFamily="18" charset="0"/>
                </a:rPr>
                <a:t>Husband/Father</a:t>
              </a:r>
              <a:r>
                <a:rPr lang="en-US" sz="2400" dirty="0" smtClean="0">
                  <a:solidFill>
                    <a:prstClr val="black"/>
                  </a:solidFill>
                  <a:cs typeface="Times New Roman" pitchFamily="18" charset="0"/>
                </a:rPr>
                <a:t> </a:t>
              </a:r>
              <a:endParaRPr lang="en-US" sz="2400" dirty="0">
                <a:solidFill>
                  <a:prstClr val="black"/>
                </a:solidFill>
                <a:cs typeface="Times New Roman" pitchFamily="18" charset="0"/>
              </a:endParaRPr>
            </a:p>
          </p:txBody>
        </p:sp>
        <p:sp>
          <p:nvSpPr>
            <p:cNvPr id="61" name="Rounded Rectangle 60"/>
            <p:cNvSpPr/>
            <p:nvPr/>
          </p:nvSpPr>
          <p:spPr>
            <a:xfrm>
              <a:off x="3429000" y="762000"/>
              <a:ext cx="2286000" cy="381000"/>
            </a:xfrm>
            <a:prstGeom prst="round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cs typeface="Times New Roman" pitchFamily="18" charset="0"/>
                </a:rPr>
                <a:t>(</a:t>
              </a:r>
              <a:r>
                <a:rPr lang="en-US" sz="2800" b="1" i="1" dirty="0" smtClean="0">
                  <a:solidFill>
                    <a:prstClr val="black"/>
                  </a:solidFill>
                  <a:cs typeface="Times New Roman" pitchFamily="18" charset="0"/>
                </a:rPr>
                <a:t>Paradigms</a:t>
              </a:r>
              <a:r>
                <a:rPr lang="en-US" sz="2800" b="1" dirty="0" smtClean="0">
                  <a:solidFill>
                    <a:prstClr val="black"/>
                  </a:solidFill>
                  <a:cs typeface="Times New Roman" pitchFamily="18" charset="0"/>
                </a:rPr>
                <a:t>)</a:t>
              </a:r>
              <a:endParaRPr lang="en-US" sz="2800" dirty="0">
                <a:solidFill>
                  <a:prstClr val="black"/>
                </a:solidFill>
              </a:endParaRPr>
            </a:p>
          </p:txBody>
        </p:sp>
        <p:sp>
          <p:nvSpPr>
            <p:cNvPr id="62" name="TextBox 61"/>
            <p:cNvSpPr txBox="1"/>
            <p:nvPr/>
          </p:nvSpPr>
          <p:spPr>
            <a:xfrm>
              <a:off x="3733800" y="1600200"/>
              <a:ext cx="1638590"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Antithesis</a:t>
              </a:r>
              <a:endParaRPr lang="en-US" sz="2800" i="1" dirty="0">
                <a:solidFill>
                  <a:prstClr val="black"/>
                </a:solidFill>
                <a:cs typeface="Times New Roman" pitchFamily="18" charset="0"/>
              </a:endParaRPr>
            </a:p>
          </p:txBody>
        </p:sp>
        <p:sp>
          <p:nvSpPr>
            <p:cNvPr id="63" name="TextBox 62"/>
            <p:cNvSpPr txBox="1"/>
            <p:nvPr/>
          </p:nvSpPr>
          <p:spPr>
            <a:xfrm>
              <a:off x="6517158" y="1600200"/>
              <a:ext cx="1560042"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Synthesis</a:t>
              </a:r>
              <a:endParaRPr lang="en-US" sz="2800" i="1" dirty="0">
                <a:solidFill>
                  <a:prstClr val="black"/>
                </a:solidFill>
                <a:cs typeface="Times New Roman" pitchFamily="18" charset="0"/>
              </a:endParaRPr>
            </a:p>
          </p:txBody>
        </p:sp>
        <p:cxnSp>
          <p:nvCxnSpPr>
            <p:cNvPr id="64" name="Straight Connector 63"/>
            <p:cNvCxnSpPr/>
            <p:nvPr/>
          </p:nvCxnSpPr>
          <p:spPr>
            <a:xfrm>
              <a:off x="0" y="1600200"/>
              <a:ext cx="9144000" cy="0"/>
            </a:xfrm>
            <a:prstGeom prst="line">
              <a:avLst/>
            </a:prstGeom>
            <a:ln w="38100">
              <a:solidFill>
                <a:srgbClr val="000000">
                  <a:alpha val="50196"/>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219200" y="1600200"/>
              <a:ext cx="1120820"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Thesis</a:t>
              </a:r>
              <a:endParaRPr lang="en-US" sz="2800" i="1" dirty="0">
                <a:solidFill>
                  <a:prstClr val="black"/>
                </a:solidFill>
                <a:cs typeface="Times New Roman" pitchFamily="18" charset="0"/>
              </a:endParaRPr>
            </a:p>
          </p:txBody>
        </p:sp>
        <p:sp>
          <p:nvSpPr>
            <p:cNvPr id="67" name="TextBox 66"/>
            <p:cNvSpPr txBox="1"/>
            <p:nvPr/>
          </p:nvSpPr>
          <p:spPr>
            <a:xfrm>
              <a:off x="3679926" y="4648200"/>
              <a:ext cx="1737975" cy="1969770"/>
            </a:xfrm>
            <a:prstGeom prst="rect">
              <a:avLst/>
            </a:prstGeom>
            <a:noFill/>
          </p:spPr>
          <p:txBody>
            <a:bodyPr wrap="none" rtlCol="0">
              <a:spAutoFit/>
            </a:bodyPr>
            <a:lstStyle/>
            <a:p>
              <a:pPr algn="ctr"/>
              <a:r>
                <a:rPr lang="en-US" sz="2400" dirty="0" smtClean="0">
                  <a:solidFill>
                    <a:prstClr val="black"/>
                  </a:solidFill>
                  <a:cs typeface="Times New Roman" pitchFamily="18" charset="0"/>
                </a:rPr>
                <a:t>Relationship</a:t>
              </a:r>
            </a:p>
            <a:p>
              <a:pPr algn="ctr"/>
              <a:r>
                <a:rPr lang="en-US" sz="2400" dirty="0" smtClean="0">
                  <a:solidFill>
                    <a:prstClr val="black"/>
                  </a:solidFill>
                  <a:cs typeface="Times New Roman" pitchFamily="18" charset="0"/>
                </a:rPr>
                <a:t>Feelings</a:t>
              </a:r>
            </a:p>
            <a:p>
              <a:pPr algn="ctr"/>
              <a:r>
                <a:rPr lang="en-US" sz="2400" i="1" dirty="0" smtClean="0">
                  <a:solidFill>
                    <a:prstClr val="black"/>
                  </a:solidFill>
                  <a:cs typeface="Times New Roman" pitchFamily="18" charset="0"/>
                </a:rPr>
                <a:t>“ought”</a:t>
              </a:r>
            </a:p>
            <a:p>
              <a:pPr algn="ctr"/>
              <a:r>
                <a:rPr lang="en-US" sz="2400" i="1" dirty="0" smtClean="0">
                  <a:solidFill>
                    <a:prstClr val="black"/>
                  </a:solidFill>
                  <a:cs typeface="Times New Roman" pitchFamily="18" charset="0"/>
                </a:rPr>
                <a:t>Matriarch</a:t>
              </a:r>
              <a:br>
                <a:rPr lang="en-US" sz="2400" i="1" dirty="0" smtClean="0">
                  <a:solidFill>
                    <a:prstClr val="black"/>
                  </a:solidFill>
                  <a:cs typeface="Times New Roman" pitchFamily="18" charset="0"/>
                </a:rPr>
              </a:br>
              <a:r>
                <a:rPr lang="en-US" sz="300" i="1" dirty="0" smtClean="0">
                  <a:solidFill>
                    <a:prstClr val="black"/>
                  </a:solidFill>
                  <a:cs typeface="Times New Roman" pitchFamily="18" charset="0"/>
                </a:rPr>
                <a:t/>
              </a:r>
              <a:br>
                <a:rPr lang="en-US" sz="300" i="1" dirty="0" smtClean="0">
                  <a:solidFill>
                    <a:prstClr val="black"/>
                  </a:solidFill>
                  <a:cs typeface="Times New Roman" pitchFamily="18" charset="0"/>
                </a:rPr>
              </a:br>
              <a:r>
                <a:rPr lang="en-US" sz="2000" i="1" dirty="0" smtClean="0">
                  <a:solidFill>
                    <a:prstClr val="black"/>
                  </a:solidFill>
                  <a:cs typeface="Times New Roman" pitchFamily="18" charset="0"/>
                </a:rPr>
                <a:t>Wife/Mother</a:t>
              </a:r>
              <a:endParaRPr lang="en-US" sz="2000" dirty="0">
                <a:solidFill>
                  <a:prstClr val="black"/>
                </a:solidFill>
                <a:cs typeface="Times New Roman" pitchFamily="18" charset="0"/>
              </a:endParaRPr>
            </a:p>
          </p:txBody>
        </p:sp>
        <p:sp>
          <p:nvSpPr>
            <p:cNvPr id="68" name="TextBox 67"/>
            <p:cNvSpPr txBox="1"/>
            <p:nvPr/>
          </p:nvSpPr>
          <p:spPr>
            <a:xfrm>
              <a:off x="6151330" y="4648200"/>
              <a:ext cx="2364750" cy="2154436"/>
            </a:xfrm>
            <a:prstGeom prst="rect">
              <a:avLst/>
            </a:prstGeom>
            <a:noFill/>
          </p:spPr>
          <p:txBody>
            <a:bodyPr wrap="none" rtlCol="0">
              <a:spAutoFit/>
            </a:bodyPr>
            <a:lstStyle/>
            <a:p>
              <a:pPr algn="ctr"/>
              <a:r>
                <a:rPr lang="en-US" sz="2400" dirty="0" smtClean="0">
                  <a:solidFill>
                    <a:prstClr val="black"/>
                  </a:solidFill>
                  <a:cs typeface="Times New Roman" pitchFamily="18" charset="0"/>
                </a:rPr>
                <a:t>Justification</a:t>
              </a:r>
            </a:p>
            <a:p>
              <a:pPr algn="ctr"/>
              <a:r>
                <a:rPr lang="en-US" sz="2400" dirty="0" smtClean="0">
                  <a:solidFill>
                    <a:prstClr val="black"/>
                  </a:solidFill>
                  <a:cs typeface="Times New Roman" pitchFamily="18" charset="0"/>
                </a:rPr>
                <a:t>Thinking</a:t>
              </a:r>
            </a:p>
            <a:p>
              <a:pPr algn="ctr"/>
              <a:r>
                <a:rPr lang="en-US" sz="2400" i="1" dirty="0" smtClean="0">
                  <a:solidFill>
                    <a:prstClr val="black"/>
                  </a:solidFill>
                  <a:cs typeface="Times New Roman" pitchFamily="18" charset="0"/>
                </a:rPr>
                <a:t>“Seem to”</a:t>
              </a:r>
            </a:p>
            <a:p>
              <a:pPr algn="ctr"/>
              <a:r>
                <a:rPr lang="en-US" sz="2400" i="1" dirty="0" smtClean="0">
                  <a:solidFill>
                    <a:prstClr val="black"/>
                  </a:solidFill>
                  <a:cs typeface="Times New Roman" pitchFamily="18" charset="0"/>
                </a:rPr>
                <a:t>Heresiarch</a:t>
              </a:r>
            </a:p>
            <a:p>
              <a:pPr algn="ctr"/>
              <a:r>
                <a:rPr lang="en-US" i="1" dirty="0" smtClean="0">
                  <a:solidFill>
                    <a:prstClr val="black"/>
                  </a:solidFill>
                  <a:cs typeface="Times New Roman" pitchFamily="18" charset="0"/>
                </a:rPr>
                <a:t>Facilitator of ‘change’/</a:t>
              </a:r>
              <a:r>
                <a:rPr lang="en-US" dirty="0" smtClean="0">
                  <a:solidFill>
                    <a:prstClr val="black"/>
                  </a:solidFill>
                  <a:cs typeface="Times New Roman" pitchFamily="18" charset="0"/>
                </a:rPr>
                <a:t/>
              </a:r>
              <a:br>
                <a:rPr lang="en-US" dirty="0" smtClean="0">
                  <a:solidFill>
                    <a:prstClr val="black"/>
                  </a:solidFill>
                  <a:cs typeface="Times New Roman" pitchFamily="18" charset="0"/>
                </a:rPr>
              </a:br>
              <a:r>
                <a:rPr lang="en-US" sz="2000" i="1" dirty="0" smtClean="0">
                  <a:solidFill>
                    <a:prstClr val="black"/>
                  </a:solidFill>
                  <a:cs typeface="Times New Roman" pitchFamily="18" charset="0"/>
                </a:rPr>
                <a:t>Children</a:t>
              </a:r>
              <a:endParaRPr lang="en-US" dirty="0">
                <a:solidFill>
                  <a:prstClr val="black"/>
                </a:solidFill>
                <a:cs typeface="Times New Roman" pitchFamily="18" charset="0"/>
              </a:endParaRPr>
            </a:p>
          </p:txBody>
        </p:sp>
        <p:cxnSp>
          <p:nvCxnSpPr>
            <p:cNvPr id="69" name="Straight Arrow Connector 68"/>
            <p:cNvCxnSpPr/>
            <p:nvPr/>
          </p:nvCxnSpPr>
          <p:spPr>
            <a:xfrm rot="10800000">
              <a:off x="5410202" y="4953000"/>
              <a:ext cx="685798"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0800000">
              <a:off x="5334001" y="5257800"/>
              <a:ext cx="685798"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10800000" flipV="1">
              <a:off x="5410202" y="6400800"/>
              <a:ext cx="685798" cy="1"/>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0800000" flipV="1">
              <a:off x="2935990" y="49530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0800000" flipV="1">
              <a:off x="2935990" y="5257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0800000" flipV="1">
              <a:off x="2935990" y="6400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7" name="Up Arrow 76"/>
            <p:cNvSpPr/>
            <p:nvPr/>
          </p:nvSpPr>
          <p:spPr>
            <a:xfrm>
              <a:off x="0" y="4343400"/>
              <a:ext cx="990600" cy="2362200"/>
            </a:xfrm>
            <a:prstGeom prst="upArrow">
              <a:avLst/>
            </a:prstGeom>
            <a:ln/>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en-US" sz="2800" dirty="0" smtClean="0">
                  <a:solidFill>
                    <a:prstClr val="white"/>
                  </a:solidFill>
                  <a:effectLst>
                    <a:outerShdw blurRad="38100" dist="38100" dir="2700000" algn="tl">
                      <a:srgbClr val="000000">
                        <a:alpha val="43137"/>
                      </a:srgbClr>
                    </a:outerShdw>
                  </a:effectLst>
                </a:rPr>
                <a:t>Justification</a:t>
              </a:r>
              <a:endParaRPr lang="en-US" sz="2800" dirty="0">
                <a:solidFill>
                  <a:prstClr val="white"/>
                </a:solidFill>
                <a:effectLst>
                  <a:outerShdw blurRad="38100" dist="38100" dir="2700000" algn="tl">
                    <a:srgbClr val="000000">
                      <a:alpha val="43137"/>
                    </a:srgbClr>
                  </a:outerShdw>
                </a:effectLst>
              </a:endParaRPr>
            </a:p>
          </p:txBody>
        </p:sp>
        <p:sp>
          <p:nvSpPr>
            <p:cNvPr id="78" name="Left Arrow 77"/>
            <p:cNvSpPr/>
            <p:nvPr/>
          </p:nvSpPr>
          <p:spPr>
            <a:xfrm>
              <a:off x="6248400" y="4526280"/>
              <a:ext cx="2133600" cy="762000"/>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TextBox 87"/>
            <p:cNvSpPr txBox="1"/>
            <p:nvPr/>
          </p:nvSpPr>
          <p:spPr>
            <a:xfrm>
              <a:off x="190381" y="1600200"/>
              <a:ext cx="800219" cy="990600"/>
            </a:xfrm>
            <a:prstGeom prst="rect">
              <a:avLst/>
            </a:prstGeom>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dirty="0" smtClean="0">
                  <a:solidFill>
                    <a:prstClr val="white"/>
                  </a:solidFill>
                  <a:effectLst>
                    <a:outerShdw blurRad="38100" dist="38100" dir="2700000" algn="tl">
                      <a:srgbClr val="000000">
                        <a:alpha val="43137"/>
                      </a:srgbClr>
                    </a:outerShdw>
                  </a:effectLst>
                </a:rPr>
                <a:t>Preach</a:t>
              </a:r>
              <a:br>
                <a:rPr lang="en-US" sz="2000" b="1" dirty="0" smtClean="0">
                  <a:solidFill>
                    <a:prstClr val="white"/>
                  </a:solidFill>
                  <a:effectLst>
                    <a:outerShdw blurRad="38100" dist="38100" dir="2700000" algn="tl">
                      <a:srgbClr val="000000">
                        <a:alpha val="43137"/>
                      </a:srgbClr>
                    </a:outerShdw>
                  </a:effectLst>
                </a:rPr>
              </a:br>
              <a:r>
                <a:rPr lang="en-US" sz="2000" b="1" dirty="0" smtClean="0">
                  <a:solidFill>
                    <a:prstClr val="white"/>
                  </a:solidFill>
                  <a:effectLst>
                    <a:outerShdw blurRad="38100" dist="38100" dir="2700000" algn="tl">
                      <a:srgbClr val="000000">
                        <a:alpha val="43137"/>
                      </a:srgbClr>
                    </a:outerShdw>
                  </a:effectLst>
                </a:rPr>
                <a:t>Teach</a:t>
              </a:r>
              <a:endParaRPr lang="en-US" sz="2000" b="1" dirty="0">
                <a:solidFill>
                  <a:prstClr val="white"/>
                </a:solidFill>
                <a:effectLst>
                  <a:outerShdw blurRad="38100" dist="38100" dir="2700000" algn="tl">
                    <a:srgbClr val="000000">
                      <a:alpha val="43137"/>
                    </a:srgbClr>
                  </a:outerShdw>
                </a:effectLst>
              </a:endParaRPr>
            </a:p>
          </p:txBody>
        </p:sp>
        <p:sp>
          <p:nvSpPr>
            <p:cNvPr id="89" name="TextBox 88"/>
            <p:cNvSpPr txBox="1"/>
            <p:nvPr/>
          </p:nvSpPr>
          <p:spPr>
            <a:xfrm>
              <a:off x="5638800" y="1600200"/>
              <a:ext cx="461665" cy="990600"/>
            </a:xfrm>
            <a:prstGeom prst="rect">
              <a:avLst/>
            </a:prstGeom>
            <a:solidFill>
              <a:srgbClr val="FF0000"/>
            </a:solidFill>
            <a:ln>
              <a:solidFill>
                <a:schemeClr val="tx1"/>
              </a:solidFill>
            </a:ln>
          </p:spPr>
          <p:txBody>
            <a:bodyPr vert="vert270" wrap="square" rtlCol="0">
              <a:spAutoFit/>
            </a:bodyPr>
            <a:lstStyle/>
            <a:p>
              <a:pPr algn="ctr"/>
              <a:r>
                <a:rPr lang="en-US" b="1" dirty="0" smtClean="0">
                  <a:solidFill>
                    <a:prstClr val="white"/>
                  </a:solidFill>
                  <a:effectLst>
                    <a:outerShdw blurRad="38100" dist="38100" dir="2700000" algn="tl">
                      <a:srgbClr val="000000">
                        <a:alpha val="43137"/>
                      </a:srgbClr>
                    </a:outerShdw>
                  </a:effectLst>
                </a:rPr>
                <a:t>Dialogue</a:t>
              </a:r>
              <a:endParaRPr lang="en-US" b="1" dirty="0">
                <a:solidFill>
                  <a:prstClr val="white"/>
                </a:solidFill>
                <a:effectLst>
                  <a:outerShdw blurRad="38100" dist="38100" dir="2700000" algn="tl">
                    <a:srgbClr val="000000">
                      <a:alpha val="43137"/>
                    </a:srgbClr>
                  </a:outerShdw>
                </a:effectLst>
              </a:endParaRPr>
            </a:p>
          </p:txBody>
        </p:sp>
        <p:cxnSp>
          <p:nvCxnSpPr>
            <p:cNvPr id="92" name="Straight Arrow Connector 91"/>
            <p:cNvCxnSpPr/>
            <p:nvPr/>
          </p:nvCxnSpPr>
          <p:spPr>
            <a:xfrm rot="10800000" flipV="1">
              <a:off x="2935990" y="6019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0800000" flipV="1">
              <a:off x="2935990" y="5638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819400" y="4648200"/>
              <a:ext cx="553998" cy="2209799"/>
            </a:xfrm>
            <a:prstGeom prst="rect">
              <a:avLst/>
            </a:prstGeom>
            <a:solidFill>
              <a:schemeClr val="bg1">
                <a:lumMod val="50000"/>
              </a:schemeClr>
            </a:solidFill>
          </p:spPr>
          <p:txBody>
            <a:bodyPr vert="vert270" wrap="square" rtlCol="0">
              <a:spAutoFit/>
            </a:bodyPr>
            <a:lstStyle/>
            <a:p>
              <a:pPr algn="ctr"/>
              <a:r>
                <a:rPr lang="en-US" sz="2400" b="1" dirty="0" smtClean="0">
                  <a:solidFill>
                    <a:prstClr val="white"/>
                  </a:solidFill>
                </a:rPr>
                <a:t>Restrains</a:t>
              </a:r>
              <a:endParaRPr lang="en-US" sz="2400" b="1" dirty="0">
                <a:solidFill>
                  <a:prstClr val="white"/>
                </a:solidFill>
              </a:endParaRPr>
            </a:p>
          </p:txBody>
        </p:sp>
        <p:cxnSp>
          <p:nvCxnSpPr>
            <p:cNvPr id="94" name="Straight Arrow Connector 93"/>
            <p:cNvCxnSpPr/>
            <p:nvPr/>
          </p:nvCxnSpPr>
          <p:spPr>
            <a:xfrm flipH="1">
              <a:off x="5334003" y="5602288"/>
              <a:ext cx="685797" cy="3651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0800000">
              <a:off x="5334001" y="6019800"/>
              <a:ext cx="685798"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638800" y="4648201"/>
              <a:ext cx="553998" cy="2209799"/>
            </a:xfrm>
            <a:prstGeom prst="rect">
              <a:avLst/>
            </a:prstGeom>
            <a:solidFill>
              <a:srgbClr val="FF0000"/>
            </a:solidFill>
            <a:ln>
              <a:solidFill>
                <a:schemeClr val="tx1"/>
              </a:solidFill>
            </a:ln>
          </p:spPr>
          <p:txBody>
            <a:bodyPr vert="vert270" wrap="square" rtlCol="0">
              <a:spAutoFit/>
            </a:bodyPr>
            <a:lstStyle/>
            <a:p>
              <a:pPr algn="ctr"/>
              <a:r>
                <a:rPr lang="en-US" sz="2400" b="1" dirty="0" smtClean="0">
                  <a:solidFill>
                    <a:prstClr val="white"/>
                  </a:solidFill>
                  <a:effectLst>
                    <a:outerShdw blurRad="38100" dist="38100" dir="2700000" algn="tl">
                      <a:srgbClr val="000000">
                        <a:alpha val="43137"/>
                      </a:srgbClr>
                    </a:outerShdw>
                  </a:effectLst>
                </a:rPr>
                <a:t>Liberates</a:t>
              </a:r>
              <a:endParaRPr lang="en-US" sz="2400" b="1" dirty="0">
                <a:solidFill>
                  <a:prstClr val="white"/>
                </a:solidFill>
                <a:effectLst>
                  <a:outerShdw blurRad="38100" dist="38100" dir="2700000" algn="tl">
                    <a:srgbClr val="000000">
                      <a:alpha val="43137"/>
                    </a:srgbClr>
                  </a:outerShdw>
                </a:effectLst>
              </a:endParaRPr>
            </a:p>
          </p:txBody>
        </p:sp>
        <p:sp>
          <p:nvSpPr>
            <p:cNvPr id="65" name="TextBox 64"/>
            <p:cNvSpPr txBox="1"/>
            <p:nvPr/>
          </p:nvSpPr>
          <p:spPr>
            <a:xfrm>
              <a:off x="5638800" y="76200"/>
              <a:ext cx="3352800"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lean unto thine own</a:t>
              </a:r>
            </a:p>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understanding.</a:t>
              </a:r>
              <a:endParaRPr lang="en-US" sz="2000" dirty="0">
                <a:solidFill>
                  <a:prstClr val="white"/>
                </a:solidFill>
                <a:effectLst>
                  <a:outerShdw blurRad="38100" dist="38100" dir="2700000" algn="tl">
                    <a:srgbClr val="000000">
                      <a:alpha val="43137"/>
                    </a:srgbClr>
                  </a:outerShdw>
                </a:effectLst>
                <a:cs typeface="Times New Roman" pitchFamily="18" charset="0"/>
              </a:endParaRPr>
            </a:p>
          </p:txBody>
        </p:sp>
        <p:sp>
          <p:nvSpPr>
            <p:cNvPr id="75" name="TextBox 74"/>
            <p:cNvSpPr txBox="1"/>
            <p:nvPr/>
          </p:nvSpPr>
          <p:spPr>
            <a:xfrm>
              <a:off x="228600" y="76200"/>
              <a:ext cx="3124200"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“Trust in the Lord with</a:t>
              </a:r>
            </a:p>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all thine heart,”</a:t>
              </a:r>
              <a:endParaRPr lang="en-US" sz="2000" dirty="0">
                <a:solidFill>
                  <a:prstClr val="white"/>
                </a:solidFill>
                <a:effectLst>
                  <a:outerShdw blurRad="38100" dist="38100" dir="2700000" algn="tl">
                    <a:srgbClr val="000000">
                      <a:alpha val="43137"/>
                    </a:srgbClr>
                  </a:outerShdw>
                </a:effectLst>
                <a:cs typeface="Times New Roman" pitchFamily="18" charset="0"/>
              </a:endParaRPr>
            </a:p>
          </p:txBody>
        </p:sp>
        <p:cxnSp>
          <p:nvCxnSpPr>
            <p:cNvPr id="18" name="Straight Arrow Connector 17"/>
            <p:cNvCxnSpPr/>
            <p:nvPr/>
          </p:nvCxnSpPr>
          <p:spPr>
            <a:xfrm flipV="1">
              <a:off x="3124200" y="304800"/>
              <a:ext cx="2895600" cy="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ectangle 83">
              <a:hlinkClick r:id="" action="ppaction://noaction"/>
            </p:cNvPr>
            <p:cNvSpPr/>
            <p:nvPr/>
          </p:nvSpPr>
          <p:spPr>
            <a:xfrm>
              <a:off x="2209800" y="838200"/>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a:hlinkClick r:id="" action="ppaction://noaction"/>
            </p:cNvPr>
            <p:cNvSpPr/>
            <p:nvPr/>
          </p:nvSpPr>
          <p:spPr>
            <a:xfrm>
              <a:off x="2133600" y="1219200"/>
              <a:ext cx="2286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a:hlinkClick r:id="" action="ppaction://noaction"/>
            </p:cNvPr>
            <p:cNvSpPr/>
            <p:nvPr/>
          </p:nvSpPr>
          <p:spPr>
            <a:xfrm>
              <a:off x="4572000" y="12192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a:hlinkClick r:id="" action="ppaction://noaction"/>
            </p:cNvPr>
            <p:cNvSpPr/>
            <p:nvPr/>
          </p:nvSpPr>
          <p:spPr>
            <a:xfrm>
              <a:off x="7620000" y="10668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 name="TextBox 89"/>
            <p:cNvSpPr txBox="1"/>
            <p:nvPr/>
          </p:nvSpPr>
          <p:spPr>
            <a:xfrm>
              <a:off x="8529935" y="1447800"/>
              <a:ext cx="461665" cy="1371600"/>
            </a:xfrm>
            <a:prstGeom prst="rect">
              <a:avLst/>
            </a:prstGeom>
            <a:ln/>
          </p:spPr>
          <p:style>
            <a:lnRef idx="0">
              <a:schemeClr val="accent2"/>
            </a:lnRef>
            <a:fillRef idx="3">
              <a:schemeClr val="accent2"/>
            </a:fillRef>
            <a:effectRef idx="3">
              <a:schemeClr val="accent2"/>
            </a:effectRef>
            <a:fontRef idx="minor">
              <a:schemeClr val="lt1"/>
            </a:fontRef>
          </p:style>
          <p:txBody>
            <a:bodyPr vert="vert270" wrap="square" rtlCol="0">
              <a:spAutoFit/>
            </a:bodyPr>
            <a:lstStyle/>
            <a:p>
              <a:pPr algn="ctr"/>
              <a:r>
                <a:rPr lang="en-US" b="1" dirty="0" smtClean="0">
                  <a:solidFill>
                    <a:prstClr val="white"/>
                  </a:solidFill>
                  <a:effectLst>
                    <a:outerShdw blurRad="38100" dist="38100" dir="2700000" algn="tl">
                      <a:srgbClr val="000000">
                        <a:alpha val="43137"/>
                      </a:srgbClr>
                    </a:outerShdw>
                  </a:effectLst>
                </a:rPr>
                <a:t>“Consensus”</a:t>
              </a:r>
              <a:endParaRPr lang="en-US" b="1" dirty="0">
                <a:solidFill>
                  <a:prstClr val="white"/>
                </a:solidFill>
                <a:effectLst>
                  <a:outerShdw blurRad="38100" dist="38100" dir="2700000" algn="tl">
                    <a:srgbClr val="000000">
                      <a:alpha val="43137"/>
                    </a:srgbClr>
                  </a:outerShdw>
                </a:effectLst>
              </a:endParaRPr>
            </a:p>
          </p:txBody>
        </p:sp>
        <p:sp>
          <p:nvSpPr>
            <p:cNvPr id="91" name="TextBox 90"/>
            <p:cNvSpPr txBox="1"/>
            <p:nvPr/>
          </p:nvSpPr>
          <p:spPr>
            <a:xfrm>
              <a:off x="2857381" y="1600200"/>
              <a:ext cx="492443" cy="990600"/>
            </a:xfrm>
            <a:prstGeom prst="rect">
              <a:avLst/>
            </a:prstGeom>
            <a:solidFill>
              <a:schemeClr val="bg1">
                <a:lumMod val="50000"/>
              </a:schemeClr>
            </a:solidFill>
          </p:spPr>
          <p:txBody>
            <a:bodyPr vert="vert270" wrap="square" rtlCol="0">
              <a:spAutoFit/>
            </a:bodyPr>
            <a:lstStyle/>
            <a:p>
              <a:pPr algn="ctr"/>
              <a:r>
                <a:rPr lang="en-US" sz="2000" b="1" dirty="0" smtClean="0">
                  <a:solidFill>
                    <a:prstClr val="white"/>
                  </a:solidFill>
                </a:rPr>
                <a:t>Chasten</a:t>
              </a:r>
              <a:endParaRPr lang="en-US" sz="2000" b="1" dirty="0">
                <a:solidFill>
                  <a:prstClr val="white"/>
                </a:solidFill>
              </a:endParaRPr>
            </a:p>
          </p:txBody>
        </p:sp>
        <p:sp>
          <p:nvSpPr>
            <p:cNvPr id="96" name="Rectangle 95">
              <a:hlinkClick r:id="" action="ppaction://noaction"/>
            </p:cNvPr>
            <p:cNvSpPr/>
            <p:nvPr/>
          </p:nvSpPr>
          <p:spPr>
            <a:xfrm>
              <a:off x="4953000" y="4572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Rectangle 96">
              <a:hlinkClick r:id="" action="ppaction://noaction"/>
            </p:cNvPr>
            <p:cNvSpPr/>
            <p:nvPr/>
          </p:nvSpPr>
          <p:spPr>
            <a:xfrm>
              <a:off x="1752600" y="2819400"/>
              <a:ext cx="2286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Rectangle 97">
              <a:hlinkClick r:id="" action="ppaction://noaction"/>
            </p:cNvPr>
            <p:cNvSpPr/>
            <p:nvPr/>
          </p:nvSpPr>
          <p:spPr>
            <a:xfrm>
              <a:off x="4572000" y="2819400"/>
              <a:ext cx="2286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Rectangle 98">
              <a:hlinkClick r:id="" action="ppaction://noaction"/>
            </p:cNvPr>
            <p:cNvSpPr/>
            <p:nvPr/>
          </p:nvSpPr>
          <p:spPr>
            <a:xfrm>
              <a:off x="7467600" y="27432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TextBox 115"/>
            <p:cNvSpPr txBox="1"/>
            <p:nvPr/>
          </p:nvSpPr>
          <p:spPr>
            <a:xfrm>
              <a:off x="8458200" y="4648200"/>
              <a:ext cx="553998" cy="2209800"/>
            </a:xfrm>
            <a:prstGeom prst="rect">
              <a:avLst/>
            </a:prstGeom>
            <a:ln/>
          </p:spPr>
          <p:style>
            <a:lnRef idx="0">
              <a:schemeClr val="accent2"/>
            </a:lnRef>
            <a:fillRef idx="3">
              <a:schemeClr val="accent2"/>
            </a:fillRef>
            <a:effectRef idx="3">
              <a:schemeClr val="accent2"/>
            </a:effectRef>
            <a:fontRef idx="minor">
              <a:schemeClr val="lt1"/>
            </a:fontRef>
          </p:style>
          <p:txBody>
            <a:bodyPr vert="vert270" wrap="square" rtlCol="0">
              <a:spAutoFit/>
            </a:bodyPr>
            <a:lstStyle/>
            <a:p>
              <a:pPr algn="ctr"/>
              <a:r>
                <a:rPr lang="en-US" sz="2400" b="1" dirty="0" smtClean="0">
                  <a:solidFill>
                    <a:prstClr val="white"/>
                  </a:solidFill>
                  <a:effectLst>
                    <a:outerShdw blurRad="38100" dist="38100" dir="2700000" algn="tl">
                      <a:srgbClr val="000000">
                        <a:alpha val="43137"/>
                      </a:srgbClr>
                    </a:outerShdw>
                  </a:effectLst>
                </a:rPr>
                <a:t>Common-ism</a:t>
              </a:r>
              <a:endParaRPr lang="en-US" sz="2400" b="1" dirty="0">
                <a:solidFill>
                  <a:prstClr val="white"/>
                </a:solidFill>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"Marxian theory needs Freudian-type instinct theory to round it out. And of course, vice versa."</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sz="16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800" dirty="0" smtClean="0">
              <a:solidFill>
                <a:schemeClr val="bg1"/>
              </a:solidFill>
              <a:latin typeface="Times New Roman" pitchFamily="18" charset="0"/>
              <a:cs typeface="Times New Roman" pitchFamily="18" charset="0"/>
            </a:endParaRPr>
          </a:p>
          <a:p>
            <a:pPr algn="ctr"/>
            <a:r>
              <a:rPr lang="en-US" sz="2800" dirty="0" smtClean="0">
                <a:solidFill>
                  <a:schemeClr val="bg1"/>
                </a:solidFill>
                <a:latin typeface="Times New Roman" pitchFamily="18" charset="0"/>
                <a:cs typeface="Times New Roman" pitchFamily="18" charset="0"/>
              </a:rPr>
              <a:t>(Abraham Maslow, </a:t>
            </a:r>
            <a:r>
              <a:rPr lang="en-US" sz="2800" i="1" dirty="0" smtClean="0">
                <a:solidFill>
                  <a:schemeClr val="bg1"/>
                </a:solidFill>
                <a:latin typeface="Times New Roman" pitchFamily="18" charset="0"/>
                <a:cs typeface="Times New Roman" pitchFamily="18" charset="0"/>
              </a:rPr>
              <a:t>The Journals of Abraham Maslow</a:t>
            </a:r>
            <a:r>
              <a:rPr lang="en-US" sz="2800" dirty="0" smtClean="0">
                <a:solidFill>
                  <a:schemeClr val="bg1"/>
                </a:solidFill>
                <a:latin typeface="Times New Roman" pitchFamily="18" charset="0"/>
                <a:cs typeface="Times New Roman" pitchFamily="18" charset="0"/>
              </a:rPr>
              <a:t>)</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"Freud, Hegel, ... are, like Marx, compelled to postulate external domination and its assertion by force</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in order to explain repression."   </a:t>
            </a:r>
          </a:p>
          <a:p>
            <a:pPr algn="ctr"/>
            <a:endParaRPr lang="en-US" sz="4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(Norman O. Brown,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Life Against Death: The Psychoanalytical Meaning of History</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"The abolition of repression would only threaten patriarchal domination."   </a:t>
            </a:r>
          </a:p>
          <a:p>
            <a:pPr algn="ctr"/>
            <a:endParaRPr lang="en-US" sz="4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(Norman O. Brown,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Life Against Death: The Psychoanalytical Meaning of History</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"Therefore the question confronting mankind is the abolition of repression – in traditional Christian language, the resurrection of the body."</a:t>
            </a:r>
          </a:p>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a:t>
            </a:r>
            <a:b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"The resurrection of the body is a social project."</a:t>
            </a:r>
          </a:p>
          <a:p>
            <a:pPr algn="ctr"/>
            <a:r>
              <a:rPr lang="en-US" sz="14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sz="1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(Norman O. Brown,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Life Against Death: The Psychoanalytical Meaning of History</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What is the dialectic process?</a:t>
            </a:r>
          </a:p>
          <a:p>
            <a:pPr algn="ctr"/>
            <a:endParaRPr lang="en-US" sz="3200"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Exonerating the nature of the child </a:t>
            </a:r>
            <a:r>
              <a:rPr lang="en-US" sz="3600" u="sng" dirty="0" smtClean="0">
                <a:effectLst>
                  <a:outerShdw blurRad="38100" dist="38100" dir="2700000" algn="tl">
                    <a:srgbClr val="000000">
                      <a:alpha val="43137"/>
                    </a:srgbClr>
                  </a:outerShdw>
                </a:effectLst>
                <a:latin typeface="Times New Roman" pitchFamily="18" charset="0"/>
                <a:cs typeface="Times New Roman" pitchFamily="18" charset="0"/>
              </a:rPr>
              <a:t>over</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and therefore </a:t>
            </a:r>
            <a:r>
              <a:rPr lang="en-US" sz="3600" u="sng" dirty="0" smtClean="0">
                <a:effectLst>
                  <a:outerShdw blurRad="38100" dist="38100" dir="2700000" algn="tl">
                    <a:srgbClr val="000000">
                      <a:alpha val="43137"/>
                    </a:srgbClr>
                  </a:outerShdw>
                </a:effectLst>
                <a:latin typeface="Times New Roman" pitchFamily="18" charset="0"/>
                <a:cs typeface="Times New Roman" pitchFamily="18" charset="0"/>
              </a:rPr>
              <a:t>against</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the father’s/Father’s authority.</a:t>
            </a:r>
          </a:p>
          <a:p>
            <a:endParaRPr lang="en-US"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Placing the child’s </a:t>
            </a: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opinion</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600" u="sng" dirty="0" smtClean="0">
                <a:effectLst>
                  <a:outerShdw blurRad="38100" dist="38100" dir="2700000" algn="tl">
                    <a:srgbClr val="000000">
                      <a:alpha val="43137"/>
                    </a:srgbClr>
                  </a:outerShdw>
                </a:effectLst>
                <a:latin typeface="Times New Roman" pitchFamily="18" charset="0"/>
                <a:cs typeface="Times New Roman" pitchFamily="18" charset="0"/>
              </a:rPr>
              <a:t>over</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and therefore </a:t>
            </a:r>
            <a:r>
              <a:rPr lang="en-US" sz="3600" u="sng" dirty="0" smtClean="0">
                <a:effectLst>
                  <a:outerShdw blurRad="38100" dist="38100" dir="2700000" algn="tl">
                    <a:srgbClr val="000000">
                      <a:alpha val="43137"/>
                    </a:srgbClr>
                  </a:outerShdw>
                </a:effectLst>
                <a:latin typeface="Times New Roman" pitchFamily="18" charset="0"/>
                <a:cs typeface="Times New Roman" pitchFamily="18" charset="0"/>
              </a:rPr>
              <a:t>against</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the father’s/Father’s </a:t>
            </a: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preaching</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and </a:t>
            </a: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teaching</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2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"Once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earthly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is discovered to be the secret of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holy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former</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must itself be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annihilated</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vernichtet</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theoretically and practically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(Karl Marx, </a:t>
            </a:r>
            <a:r>
              <a:rPr lang="en-US" sz="4400" i="1" dirty="0" smtClean="0">
                <a:effectLst>
                  <a:outerShdw blurRad="38100" dist="38100" dir="2700000" algn="tl">
                    <a:srgbClr val="000000">
                      <a:alpha val="43137"/>
                    </a:srgbClr>
                  </a:outerShdw>
                </a:effectLst>
                <a:latin typeface="Times New Roman" pitchFamily="18" charset="0"/>
                <a:cs typeface="Times New Roman" pitchFamily="18" charset="0"/>
              </a:rPr>
              <a:t>Theses On Feuerbach #4</a:t>
            </a: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4" name="TextBox 3"/>
          <p:cNvSpPr txBox="1"/>
          <p:nvPr/>
        </p:nvSpPr>
        <p:spPr>
          <a:xfrm>
            <a:off x="1524000" y="4724400"/>
            <a:ext cx="6070893" cy="923330"/>
          </a:xfrm>
          <a:prstGeom prst="rect">
            <a:avLst/>
          </a:prstGeom>
          <a:noFill/>
        </p:spPr>
        <p:txBody>
          <a:bodyPr wrap="none" rtlCol="0">
            <a:spAutoFit/>
          </a:bodyPr>
          <a:lstStyle/>
          <a:p>
            <a:r>
              <a:rPr lang="en-US" sz="54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54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theory and practice</a:t>
            </a:r>
            <a:r>
              <a:rPr lang="en-US" sz="54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5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685800" y="1600200"/>
            <a:ext cx="7772400" cy="3276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Marxism is all about </a:t>
            </a:r>
            <a:r>
              <a:rPr lang="en-US" sz="4000" i="1" dirty="0" smtClean="0">
                <a:effectLst>
                  <a:outerShdw blurRad="38100" dist="38100" dir="2700000" algn="tl">
                    <a:srgbClr val="000000">
                      <a:alpha val="43137"/>
                    </a:srgbClr>
                  </a:outerShdw>
                </a:effectLst>
                <a:latin typeface="Times New Roman" pitchFamily="18" charset="0"/>
                <a:cs typeface="Times New Roman" pitchFamily="18" charset="0"/>
              </a:rPr>
              <a:t>negating</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the father’s/Father’s authority in society.  Using force to do so.</a:t>
            </a:r>
            <a:endParaRPr lang="en-US" sz="4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"Once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earthly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is discovered to be the secret of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holy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 former must itself be annihilated [</a:t>
            </a: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vernichtet</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theoretically and practically."  </a:t>
            </a: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(Karl Marx, </a:t>
            </a:r>
            <a:r>
              <a:rPr lang="en-US" sz="4400" i="1" dirty="0" smtClean="0">
                <a:effectLst>
                  <a:outerShdw blurRad="38100" dist="38100" dir="2700000" algn="tl">
                    <a:srgbClr val="000000">
                      <a:alpha val="43137"/>
                    </a:srgbClr>
                  </a:outerShdw>
                </a:effectLst>
                <a:latin typeface="Times New Roman" pitchFamily="18" charset="0"/>
                <a:cs typeface="Times New Roman" pitchFamily="18" charset="0"/>
              </a:rPr>
              <a:t>Theses On Feuerbach #4</a:t>
            </a: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Rectangle 2"/>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How</a:t>
            </a:r>
            <a:r>
              <a:rPr lang="en-US" sz="4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the Dialectic process works:</a:t>
            </a:r>
            <a:endPar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14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To</a:t>
            </a:r>
            <a:r>
              <a:rPr lang="en-US" sz="32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negate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the father’s/Father’s authority, i.e. his </a:t>
            </a:r>
            <a:r>
              <a:rPr lang="en-US" sz="32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preaching</a:t>
            </a: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 and </a:t>
            </a:r>
            <a:r>
              <a:rPr lang="en-US" sz="32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teaching</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of commands, rules, facts, and truth, you must become free to </a:t>
            </a:r>
            <a:r>
              <a:rPr lang="en-US" sz="32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dialogue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your </a:t>
            </a:r>
            <a:r>
              <a:rPr lang="en-US" sz="32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opinion</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i.e. your </a:t>
            </a:r>
            <a:r>
              <a:rPr lang="en-US" sz="32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“feelings”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and </a:t>
            </a:r>
            <a:r>
              <a:rPr lang="en-US" sz="32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“thoughts”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of the ‘moment’ with others to a </a:t>
            </a:r>
            <a:r>
              <a:rPr lang="en-US" sz="32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consensus</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i.e. to a “feeling” of “oneness,” i.e. “common-unity” with one another, where “relationship” is built upon common “self interests” instead of upon the father’s/Father’s commands, rules, facts, and truth.  </a:t>
            </a:r>
          </a:p>
          <a:p>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While there is no ‘</a:t>
            </a:r>
            <a:r>
              <a:rPr lang="en-US" sz="32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compromise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in the Father’s authority, ‘compromise’ is necessary to initiate and sustain “community.”</a:t>
            </a:r>
            <a:endParaRPr lang="en-US" sz="24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"Once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earthly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is discovered to be the secret of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holy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 former must itself be annihilated [</a:t>
            </a: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vernichtet</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theoretically and practically."  </a:t>
            </a: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(Karl Marx, </a:t>
            </a:r>
            <a:r>
              <a:rPr lang="en-US" sz="4400" i="1" dirty="0" smtClean="0">
                <a:effectLst>
                  <a:outerShdw blurRad="38100" dist="38100" dir="2700000" algn="tl">
                    <a:srgbClr val="000000">
                      <a:alpha val="43137"/>
                    </a:srgbClr>
                  </a:outerShdw>
                </a:effectLst>
                <a:latin typeface="Times New Roman" pitchFamily="18" charset="0"/>
                <a:cs typeface="Times New Roman" pitchFamily="18" charset="0"/>
              </a:rPr>
              <a:t>Theses On Feuerbach #4</a:t>
            </a: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Rectangle 2"/>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"Then both parties [through dialogue] recognize their rigidified position in relation to each other as the result of detachment and abstraction from their common life context.  And in the latter, the dialogic relation of recognizing oneself in the other, they experience the common ground of their existence.</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(Jürgen Habermas, </a:t>
            </a:r>
            <a:r>
              <a:rPr lang="en-US" sz="2800" i="1" dirty="0" smtClean="0">
                <a:effectLst>
                  <a:outerShdw blurRad="38100" dist="38100" dir="2700000" algn="tl">
                    <a:srgbClr val="000000">
                      <a:alpha val="43137"/>
                    </a:srgbClr>
                  </a:outerShdw>
                </a:effectLst>
                <a:latin typeface="Times New Roman" pitchFamily="18" charset="0"/>
                <a:cs typeface="Times New Roman" pitchFamily="18" charset="0"/>
              </a:rPr>
              <a:t>The Idea of the Theory of Knowledge as Social Theory</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"Once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earthly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is discovered to be the secret of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holy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 former must itself be annihilated [</a:t>
            </a: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vernichtet</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theoretically and practically."  </a:t>
            </a: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(Karl Marx, </a:t>
            </a:r>
            <a:r>
              <a:rPr lang="en-US" sz="4400" i="1" dirty="0" smtClean="0">
                <a:effectLst>
                  <a:outerShdw blurRad="38100" dist="38100" dir="2700000" algn="tl">
                    <a:srgbClr val="000000">
                      <a:alpha val="43137"/>
                    </a:srgbClr>
                  </a:outerShdw>
                </a:effectLst>
                <a:latin typeface="Times New Roman" pitchFamily="18" charset="0"/>
                <a:cs typeface="Times New Roman" pitchFamily="18" charset="0"/>
              </a:rPr>
              <a:t>Theses On Feuerbach #4</a:t>
            </a: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Rectangle 2"/>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"If ... man can ever be redeemed by freedom, then the ‘original sin' must be committed again: ‘We must again eat from the tree of knowledge ...."</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Herbart Marcuse, </a:t>
            </a: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Eros and Civilization: A philosophical inquiry into Freud</a:t>
            </a:r>
            <a:endParaRPr lang="en-US" sz="2800" i="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TextBox 18"/>
          <p:cNvSpPr txBox="1"/>
          <p:nvPr/>
        </p:nvSpPr>
        <p:spPr>
          <a:xfrm>
            <a:off x="5334000" y="2445603"/>
            <a:ext cx="2909771" cy="830997"/>
          </a:xfrm>
          <a:prstGeom prst="rect">
            <a:avLst/>
          </a:prstGeom>
          <a:noFill/>
        </p:spPr>
        <p:txBody>
          <a:bodyPr wrap="none" rtlCol="0">
            <a:spAutoFit/>
          </a:bodyPr>
          <a:lstStyle/>
          <a:p>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Approaching Pleasure</a:t>
            </a:r>
            <a:b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&amp;  Avoiding Pain</a:t>
            </a:r>
            <a:endPar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390174" y="1066800"/>
            <a:ext cx="1524776" cy="707886"/>
          </a:xfrm>
          <a:prstGeom prst="rect">
            <a:avLst/>
          </a:prstGeom>
          <a:noFill/>
        </p:spPr>
        <p:txBody>
          <a:bodyPr wrap="none" rtlCol="0">
            <a:spAutoFit/>
          </a:bodyPr>
          <a:lstStyle/>
          <a:p>
            <a:r>
              <a:rPr lang="en-US" sz="4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Thesis</a:t>
            </a:r>
            <a:endParaRPr lang="en-US" sz="4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5527246" y="1066800"/>
            <a:ext cx="2266967" cy="707886"/>
          </a:xfrm>
          <a:prstGeom prst="rect">
            <a:avLst/>
          </a:prstGeom>
          <a:noFill/>
        </p:spPr>
        <p:txBody>
          <a:bodyPr wrap="none" rtlCol="0">
            <a:spAutoFit/>
          </a:bodyPr>
          <a:lstStyle/>
          <a:p>
            <a:r>
              <a:rPr lang="en-US" sz="4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Antithesis</a:t>
            </a:r>
            <a:endParaRPr lang="en-US" sz="4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838200" y="1865531"/>
            <a:ext cx="3197157"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Father’s Authority</a:t>
            </a:r>
            <a:endParaRPr lang="en-US"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5334000" y="1828800"/>
            <a:ext cx="2864695"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Child’s Feelings</a:t>
            </a:r>
            <a:endParaRPr lang="en-US"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838200" y="2438400"/>
            <a:ext cx="3007746" cy="1200329"/>
          </a:xfrm>
          <a:prstGeom prst="rect">
            <a:avLst/>
          </a:prstGeom>
          <a:noFill/>
        </p:spPr>
        <p:txBody>
          <a:bodyPr wrap="none" rtlCol="0">
            <a:spAutoFit/>
          </a:bodyPr>
          <a:lstStyle/>
          <a:p>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Preaching &amp; Teaching:</a:t>
            </a:r>
          </a:p>
          <a:p>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rules,  commands,</a:t>
            </a:r>
          </a:p>
          <a:p>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facts, &amp; truth.</a:t>
            </a:r>
          </a:p>
        </p:txBody>
      </p:sp>
      <p:sp>
        <p:nvSpPr>
          <p:cNvPr id="24" name="TextBox 23"/>
          <p:cNvSpPr txBox="1"/>
          <p:nvPr/>
        </p:nvSpPr>
        <p:spPr>
          <a:xfrm>
            <a:off x="2209800" y="381000"/>
            <a:ext cx="4828566" cy="707886"/>
          </a:xfrm>
          <a:prstGeom prst="rect">
            <a:avLst/>
          </a:prstGeom>
          <a:noFill/>
        </p:spPr>
        <p:txBody>
          <a:bodyPr wrap="none" rtlCol="0">
            <a:spAutoFit/>
          </a:bodyPr>
          <a:lstStyle/>
          <a:p>
            <a:r>
              <a:rPr lang="en-US" sz="4000" dirty="0" smtClean="0">
                <a:solidFill>
                  <a:schemeClr val="bg1"/>
                </a:solidFill>
                <a:latin typeface="Times New Roman" pitchFamily="18" charset="0"/>
                <a:cs typeface="Times New Roman" pitchFamily="18" charset="0"/>
              </a:rPr>
              <a:t>The Dialectic Formula</a:t>
            </a:r>
            <a:endParaRPr lang="en-US" sz="4000" dirty="0">
              <a:solidFill>
                <a:schemeClr val="bg1"/>
              </a:solidFill>
              <a:latin typeface="Times New Roman" pitchFamily="18" charset="0"/>
              <a:cs typeface="Times New Roman" pitchFamily="18" charset="0"/>
            </a:endParaRPr>
          </a:p>
        </p:txBody>
      </p:sp>
      <p:sp>
        <p:nvSpPr>
          <p:cNvPr id="26" name="TextBox 25"/>
          <p:cNvSpPr txBox="1"/>
          <p:nvPr/>
        </p:nvSpPr>
        <p:spPr>
          <a:xfrm>
            <a:off x="3397640" y="5478959"/>
            <a:ext cx="2348720" cy="769441"/>
          </a:xfrm>
          <a:prstGeom prst="rect">
            <a:avLst/>
          </a:prstGeom>
          <a:noFill/>
        </p:spPr>
        <p:txBody>
          <a:bodyPr wrap="none" rtlCol="0">
            <a:spAutoFit/>
          </a:bodyPr>
          <a:lstStyle/>
          <a:p>
            <a:r>
              <a:rPr lang="en-US" sz="4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Synthesis</a:t>
            </a:r>
            <a:endParaRPr lang="en-US" sz="4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8" name="Straight Connector 27"/>
          <p:cNvCxnSpPr/>
          <p:nvPr/>
        </p:nvCxnSpPr>
        <p:spPr>
          <a:xfrm>
            <a:off x="3397640" y="5936159"/>
            <a:ext cx="234872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431557" y="4114800"/>
            <a:ext cx="6280887" cy="461665"/>
          </a:xfrm>
          <a:prstGeom prst="rect">
            <a:avLst/>
          </a:prstGeom>
          <a:noFill/>
        </p:spPr>
        <p:txBody>
          <a:bodyPr wrap="non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Chastening engendering a “Guilty Conscience.” </a:t>
            </a:r>
          </a:p>
        </p:txBody>
      </p:sp>
      <p:sp>
        <p:nvSpPr>
          <p:cNvPr id="31" name="TextBox 30">
            <a:hlinkClick r:id="" action="ppaction://customshow?id=3&amp;return=true"/>
          </p:cNvPr>
          <p:cNvSpPr txBox="1"/>
          <p:nvPr/>
        </p:nvSpPr>
        <p:spPr>
          <a:xfrm>
            <a:off x="3573970" y="4572000"/>
            <a:ext cx="1996059" cy="830997"/>
          </a:xfrm>
          <a:prstGeom prst="rect">
            <a:avLst/>
          </a:prstGeom>
          <a:noFill/>
        </p:spPr>
        <p:txBody>
          <a:bodyPr wrap="non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Jesus Christ</a:t>
            </a:r>
            <a:b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and His Father</a:t>
            </a:r>
            <a:endPar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2" name="TextBox 31">
            <a:hlinkClick r:id="" action="ppaction://customshow?id=1&amp;return=true"/>
          </p:cNvPr>
          <p:cNvSpPr txBox="1"/>
          <p:nvPr/>
        </p:nvSpPr>
        <p:spPr>
          <a:xfrm>
            <a:off x="838200" y="3657600"/>
            <a:ext cx="2302040" cy="461665"/>
          </a:xfrm>
          <a:prstGeom prst="rect">
            <a:avLst/>
          </a:prstGeom>
          <a:noFill/>
        </p:spPr>
        <p:txBody>
          <a:bodyPr wrap="non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Hebrews 12:5-11</a:t>
            </a:r>
            <a:endPar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3" name="TextBox 32">
            <a:hlinkClick r:id="" action="ppaction://customshow?id=2&amp;return=true"/>
          </p:cNvPr>
          <p:cNvSpPr txBox="1"/>
          <p:nvPr/>
        </p:nvSpPr>
        <p:spPr>
          <a:xfrm>
            <a:off x="5545508" y="3657600"/>
            <a:ext cx="2226892" cy="461665"/>
          </a:xfrm>
          <a:prstGeom prst="rect">
            <a:avLst/>
          </a:prstGeom>
          <a:noFill/>
        </p:spPr>
        <p:txBody>
          <a:bodyPr wrap="non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Romans 7:14-25</a:t>
            </a:r>
            <a:endPar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3" nodeType="click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childTnLst>
                          </p:cTn>
                        </p:par>
                        <p:par>
                          <p:cTn id="58" fill="hold">
                            <p:stCondLst>
                              <p:cond delay="0"/>
                            </p:stCondLst>
                            <p:childTnLst>
                              <p:par>
                                <p:cTn id="59" presetID="22" presetClass="entr" presetSubtype="8"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4" grpId="0"/>
      <p:bldP spid="4" grpId="1"/>
      <p:bldP spid="4" grpId="2"/>
      <p:bldP spid="6" grpId="0"/>
      <p:bldP spid="7" grpId="0"/>
      <p:bldP spid="12" grpId="0"/>
      <p:bldP spid="26" grpId="0"/>
      <p:bldP spid="26" grpId="2"/>
      <p:bldP spid="26" grpId="3"/>
      <p:bldP spid="30" grpId="0"/>
      <p:bldP spid="3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"Once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earthly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is discovered to be the secret of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holy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 former must itself be annihilated [</a:t>
            </a: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vernichtet</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theoretically and practically."  </a:t>
            </a: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(Karl Marx, </a:t>
            </a:r>
            <a:r>
              <a:rPr lang="en-US" sz="4400" i="1" dirty="0" smtClean="0">
                <a:effectLst>
                  <a:outerShdw blurRad="38100" dist="38100" dir="2700000" algn="tl">
                    <a:srgbClr val="000000">
                      <a:alpha val="43137"/>
                    </a:srgbClr>
                  </a:outerShdw>
                </a:effectLst>
                <a:latin typeface="Times New Roman" pitchFamily="18" charset="0"/>
                <a:cs typeface="Times New Roman" pitchFamily="18" charset="0"/>
              </a:rPr>
              <a:t>Theses On Feuerbach #4</a:t>
            </a: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Rectangle 2"/>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effectLst>
                  <a:outerShdw blurRad="38100" dist="38100" dir="2700000" algn="tl">
                    <a:srgbClr val="000000">
                      <a:alpha val="43137"/>
                    </a:srgbClr>
                  </a:outerShdw>
                </a:effectLst>
                <a:latin typeface="Times New Roman" pitchFamily="18" charset="0"/>
                <a:cs typeface="Times New Roman" pitchFamily="18" charset="0"/>
              </a:rPr>
              <a:t>What is Marxism?</a:t>
            </a:r>
            <a:endParaRPr lang="en-US" sz="60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"Once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earthly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is discovered to be the secret of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holy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 former must itself be annihilated [</a:t>
            </a: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vernichtet</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theoretically and practically."  </a:t>
            </a: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(Karl Marx, </a:t>
            </a:r>
            <a:r>
              <a:rPr lang="en-US" sz="4400" i="1" dirty="0" smtClean="0">
                <a:effectLst>
                  <a:outerShdw blurRad="38100" dist="38100" dir="2700000" algn="tl">
                    <a:srgbClr val="000000">
                      <a:alpha val="43137"/>
                    </a:srgbClr>
                  </a:outerShdw>
                </a:effectLst>
                <a:latin typeface="Times New Roman" pitchFamily="18" charset="0"/>
                <a:cs typeface="Times New Roman" pitchFamily="18" charset="0"/>
              </a:rPr>
              <a:t>Theses On Feuerbach #4</a:t>
            </a: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Rectangle 2"/>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“Lawfulness without law,”</a:t>
            </a:r>
          </a:p>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4000" i="1" dirty="0" smtClean="0">
                <a:effectLst>
                  <a:outerShdw blurRad="38100" dist="38100" dir="2700000" algn="tl">
                    <a:srgbClr val="000000">
                      <a:alpha val="43137"/>
                    </a:srgbClr>
                  </a:outerShdw>
                </a:effectLst>
                <a:latin typeface="Times New Roman" pitchFamily="18" charset="0"/>
                <a:cs typeface="Times New Roman" pitchFamily="18" charset="0"/>
              </a:rPr>
              <a:t>law of the flesh without the law of God</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ctr"/>
            <a:endParaRPr lang="en-US" sz="4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4800" dirty="0" err="1" smtClean="0">
                <a:effectLst>
                  <a:outerShdw blurRad="38100" dist="38100" dir="2700000" algn="tl">
                    <a:srgbClr val="000000">
                      <a:alpha val="43137"/>
                    </a:srgbClr>
                  </a:outerShdw>
                </a:effectLst>
                <a:latin typeface="Times New Roman" pitchFamily="18" charset="0"/>
                <a:cs typeface="Times New Roman" pitchFamily="18" charset="0"/>
              </a:rPr>
              <a:t>Purposiveness</a:t>
            </a: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 without purpose.”</a:t>
            </a:r>
          </a:p>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4000" i="1" dirty="0" smtClean="0">
                <a:effectLst>
                  <a:outerShdw blurRad="38100" dist="38100" dir="2700000" algn="tl">
                    <a:srgbClr val="000000">
                      <a:alpha val="43137"/>
                    </a:srgbClr>
                  </a:outerShdw>
                </a:effectLst>
                <a:latin typeface="Times New Roman" pitchFamily="18" charset="0"/>
                <a:cs typeface="Times New Roman" pitchFamily="18" charset="0"/>
              </a:rPr>
              <a:t>Serving mankind rather than serving God</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4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4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Immanuel Kant, </a:t>
            </a:r>
            <a:r>
              <a:rPr lang="en-US" sz="4000" i="1" dirty="0" smtClean="0">
                <a:effectLst>
                  <a:outerShdw blurRad="38100" dist="38100" dir="2700000" algn="tl">
                    <a:srgbClr val="000000">
                      <a:alpha val="43137"/>
                    </a:srgbClr>
                  </a:outerShdw>
                </a:effectLst>
                <a:latin typeface="Times New Roman" pitchFamily="18" charset="0"/>
                <a:cs typeface="Times New Roman" pitchFamily="18" charset="0"/>
              </a:rPr>
              <a:t>Critique of Pure Reason</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2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390174" y="1066800"/>
            <a:ext cx="1524776" cy="707886"/>
          </a:xfrm>
          <a:prstGeom prst="rect">
            <a:avLst/>
          </a:prstGeom>
          <a:noFill/>
        </p:spPr>
        <p:txBody>
          <a:bodyPr wrap="none" rtlCol="0">
            <a:spAutoFit/>
          </a:bodyPr>
          <a:lstStyle/>
          <a:p>
            <a:r>
              <a:rPr lang="en-US" sz="4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Thesis</a:t>
            </a:r>
            <a:endParaRPr lang="en-US" sz="4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5527246" y="1066800"/>
            <a:ext cx="2266967" cy="707886"/>
          </a:xfrm>
          <a:prstGeom prst="rect">
            <a:avLst/>
          </a:prstGeom>
          <a:noFill/>
        </p:spPr>
        <p:txBody>
          <a:bodyPr wrap="none" rtlCol="0">
            <a:spAutoFit/>
          </a:bodyPr>
          <a:lstStyle/>
          <a:p>
            <a:r>
              <a:rPr lang="en-US" sz="4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Antithesis</a:t>
            </a:r>
            <a:endParaRPr lang="en-US" sz="4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TextBox 23"/>
          <p:cNvSpPr txBox="1"/>
          <p:nvPr/>
        </p:nvSpPr>
        <p:spPr>
          <a:xfrm>
            <a:off x="2209800" y="381000"/>
            <a:ext cx="4828566" cy="707886"/>
          </a:xfrm>
          <a:prstGeom prst="rect">
            <a:avLst/>
          </a:prstGeom>
          <a:noFill/>
        </p:spPr>
        <p:txBody>
          <a:bodyPr wrap="none" rtlCol="0">
            <a:spAutoFit/>
          </a:bodyPr>
          <a:lstStyle/>
          <a:p>
            <a:r>
              <a:rPr lang="en-US" sz="4000" dirty="0" smtClean="0">
                <a:solidFill>
                  <a:schemeClr val="bg1"/>
                </a:solidFill>
                <a:latin typeface="Times New Roman" pitchFamily="18" charset="0"/>
                <a:cs typeface="Times New Roman" pitchFamily="18" charset="0"/>
              </a:rPr>
              <a:t>The Dialectic Formula</a:t>
            </a:r>
            <a:endParaRPr lang="en-US" sz="4000" dirty="0">
              <a:solidFill>
                <a:schemeClr val="bg1"/>
              </a:solidFill>
              <a:latin typeface="Times New Roman" pitchFamily="18" charset="0"/>
              <a:cs typeface="Times New Roman" pitchFamily="18" charset="0"/>
            </a:endParaRPr>
          </a:p>
        </p:txBody>
      </p:sp>
      <p:sp>
        <p:nvSpPr>
          <p:cNvPr id="26" name="TextBox 25"/>
          <p:cNvSpPr txBox="1"/>
          <p:nvPr/>
        </p:nvSpPr>
        <p:spPr>
          <a:xfrm>
            <a:off x="3397640" y="5631359"/>
            <a:ext cx="2348720" cy="769441"/>
          </a:xfrm>
          <a:prstGeom prst="rect">
            <a:avLst/>
          </a:prstGeom>
          <a:noFill/>
        </p:spPr>
        <p:txBody>
          <a:bodyPr wrap="none" rtlCol="0">
            <a:spAutoFit/>
          </a:bodyPr>
          <a:lstStyle/>
          <a:p>
            <a:r>
              <a:rPr lang="en-US" sz="4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Synthesis</a:t>
            </a:r>
            <a:endParaRPr lang="en-US" sz="4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TextBox 15"/>
          <p:cNvSpPr txBox="1"/>
          <p:nvPr/>
        </p:nvSpPr>
        <p:spPr>
          <a:xfrm>
            <a:off x="914400" y="1828800"/>
            <a:ext cx="2864695"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Child’s Feelings</a:t>
            </a:r>
            <a:endParaRPr lang="en-US"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TextBox 16"/>
          <p:cNvSpPr txBox="1"/>
          <p:nvPr/>
        </p:nvSpPr>
        <p:spPr>
          <a:xfrm>
            <a:off x="976429" y="2445603"/>
            <a:ext cx="2909771" cy="830997"/>
          </a:xfrm>
          <a:prstGeom prst="rect">
            <a:avLst/>
          </a:prstGeom>
          <a:noFill/>
        </p:spPr>
        <p:txBody>
          <a:bodyPr wrap="none" rtlCol="0">
            <a:spAutoFit/>
          </a:bodyPr>
          <a:lstStyle/>
          <a:p>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Approaching Pleasure</a:t>
            </a:r>
            <a:b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&amp;  Avoiding Pain</a:t>
            </a:r>
            <a:endPar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TextBox 17"/>
          <p:cNvSpPr txBox="1"/>
          <p:nvPr/>
        </p:nvSpPr>
        <p:spPr>
          <a:xfrm>
            <a:off x="5108643" y="1828800"/>
            <a:ext cx="3197157"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Father’s Authority</a:t>
            </a:r>
            <a:endParaRPr lang="en-US"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TextBox 19"/>
          <p:cNvSpPr txBox="1"/>
          <p:nvPr/>
        </p:nvSpPr>
        <p:spPr>
          <a:xfrm>
            <a:off x="5108643" y="2401669"/>
            <a:ext cx="3542958" cy="461665"/>
          </a:xfrm>
          <a:prstGeom prst="rect">
            <a:avLst/>
          </a:prstGeom>
          <a:noFill/>
        </p:spPr>
        <p:txBody>
          <a:bodyPr wrap="none" rtlCol="0">
            <a:spAutoFit/>
          </a:bodyPr>
          <a:lstStyle/>
          <a:p>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Doing right and not wrong.</a:t>
            </a:r>
          </a:p>
        </p:txBody>
      </p:sp>
      <p:sp>
        <p:nvSpPr>
          <p:cNvPr id="21" name="TextBox 20"/>
          <p:cNvSpPr txBox="1"/>
          <p:nvPr/>
        </p:nvSpPr>
        <p:spPr>
          <a:xfrm>
            <a:off x="1286489" y="3657600"/>
            <a:ext cx="6571031" cy="584775"/>
          </a:xfrm>
          <a:prstGeom prst="rect">
            <a:avLst/>
          </a:prstGeom>
          <a:noFill/>
        </p:spPr>
        <p:txBody>
          <a:bodyPr wrap="none" rtlCol="0">
            <a:spAutoFit/>
          </a:bodyPr>
          <a:lstStyle/>
          <a:p>
            <a:pPr algn="ctr"/>
            <a:r>
              <a:rPr lang="en-US" sz="32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Dialoging  </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of </a:t>
            </a:r>
            <a:r>
              <a:rPr lang="en-US" sz="32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Opinions</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to a </a:t>
            </a:r>
            <a:r>
              <a:rPr lang="en-US" sz="32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Consensus</a:t>
            </a:r>
            <a:endParaRPr lang="en-US" sz="3200"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1415268" y="4253805"/>
            <a:ext cx="6323526" cy="1384995"/>
          </a:xfrm>
          <a:prstGeom prst="rect">
            <a:avLst/>
          </a:prstGeom>
          <a:noFill/>
        </p:spPr>
        <p:txBody>
          <a:bodyPr wrap="none" rtlCol="0">
            <a:spAutoFit/>
          </a:bodyPr>
          <a:lstStyle/>
          <a:p>
            <a:pPr algn="ctr"/>
            <a:r>
              <a:rPr lang="en-US" sz="28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Negate</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the father’s authority in the child’s </a:t>
            </a:r>
            <a:b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feelings, thoughts, and actions </a:t>
            </a:r>
            <a:b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and in his relationship with others.</a:t>
            </a:r>
            <a:endPar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6" grpId="0"/>
      <p:bldP spid="16" grpId="0"/>
      <p:bldP spid="17" grpId="0"/>
      <p:bldP spid="18" grpId="0"/>
      <p:bldP spid="20" grpId="0"/>
      <p:bldP spid="21"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"Once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earthly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is discovered to be the secret of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holy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 former must itself be annihilated [</a:t>
            </a: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vernichtet</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theoretically and practically."  </a:t>
            </a: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(Karl Marx, </a:t>
            </a:r>
            <a:r>
              <a:rPr lang="en-US" sz="4400" i="1" dirty="0" smtClean="0">
                <a:effectLst>
                  <a:outerShdw blurRad="38100" dist="38100" dir="2700000" algn="tl">
                    <a:srgbClr val="000000">
                      <a:alpha val="43137"/>
                    </a:srgbClr>
                  </a:outerShdw>
                </a:effectLst>
                <a:latin typeface="Times New Roman" pitchFamily="18" charset="0"/>
                <a:cs typeface="Times New Roman" pitchFamily="18" charset="0"/>
              </a:rPr>
              <a:t>Theses On Feuerbach #4</a:t>
            </a: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Rectangle 2"/>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How a Soviet (the </a:t>
            </a:r>
            <a:r>
              <a:rPr lang="en-US" sz="36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consensus</a:t>
            </a:r>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process) works:</a:t>
            </a:r>
          </a:p>
          <a:p>
            <a:pPr algn="ctr"/>
            <a:endPar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14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514350" indent="-514350"/>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1)  A diverse group of people (tolerant of deviancy),</a:t>
            </a:r>
          </a:p>
          <a:p>
            <a:pPr marL="514350" indent="-514350"/>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2)  </a:t>
            </a:r>
            <a:r>
              <a:rPr lang="en-US" sz="32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Dialoging </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their </a:t>
            </a:r>
            <a:r>
              <a:rPr lang="en-US" sz="32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opinions </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to a </a:t>
            </a:r>
            <a:r>
              <a:rPr lang="en-US" sz="32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consensus,</a:t>
            </a:r>
          </a:p>
          <a:p>
            <a:pPr marL="514350" indent="-514350"/>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3)  Over social issues (crisis),</a:t>
            </a:r>
          </a:p>
          <a:p>
            <a:pPr marL="514350" indent="-514350"/>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4)  In a facilitated meeting,</a:t>
            </a:r>
          </a:p>
          <a:p>
            <a:pPr marL="514350" indent="-514350"/>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5)  To a pre-determined outcome—</a:t>
            </a:r>
            <a:endPar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endPar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lgn="ctr"/>
            <a:r>
              <a:rPr lang="en-US" sz="4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Steps 1-5 above.</a:t>
            </a:r>
            <a:endParaRPr lang="en-US" sz="2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lgn="ctr"/>
            <a:endPar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lgn="ct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Guaranteeing that there is no father’s authority (no private property or business) influencing public policy, limiting the power of government.</a:t>
            </a:r>
            <a:endParaRPr lang="en-US" sz="24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a:hlinkClick r:id="" action="ppaction://customshow?id=5&amp;return=true"/>
          </p:cNvPr>
          <p:cNvSpPr/>
          <p:nvPr/>
        </p:nvSpPr>
        <p:spPr>
          <a:xfrm>
            <a:off x="838200" y="1524000"/>
            <a:ext cx="807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left)">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"Once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earthly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is discovered to be the secret of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holy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 former must itself be annihilated [</a:t>
            </a: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vernichtet</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theoretically and practically."  </a:t>
            </a: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(Karl Marx, </a:t>
            </a:r>
            <a:r>
              <a:rPr lang="en-US" sz="4400" i="1" dirty="0" smtClean="0">
                <a:effectLst>
                  <a:outerShdw blurRad="38100" dist="38100" dir="2700000" algn="tl">
                    <a:srgbClr val="000000">
                      <a:alpha val="43137"/>
                    </a:srgbClr>
                  </a:outerShdw>
                </a:effectLst>
                <a:latin typeface="Times New Roman" pitchFamily="18" charset="0"/>
                <a:cs typeface="Times New Roman" pitchFamily="18" charset="0"/>
              </a:rPr>
              <a:t>Theses On Feuerbach #4</a:t>
            </a: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Rectangle 2"/>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What affect does the </a:t>
            </a:r>
          </a:p>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dialectic process have upon your life?</a:t>
            </a:r>
            <a:endParaRPr lang="en-US" sz="44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"On account of the absolute and natural </a:t>
            </a:r>
            <a:r>
              <a:rPr lang="en-US" sz="4000" u="sng" dirty="0" smtClean="0">
                <a:effectLst>
                  <a:outerShdw blurRad="38100" dist="38100" dir="2700000" algn="tl">
                    <a:srgbClr val="000000">
                      <a:alpha val="43137"/>
                    </a:srgbClr>
                  </a:outerShdw>
                </a:effectLst>
                <a:latin typeface="Times New Roman" pitchFamily="18" charset="0"/>
                <a:cs typeface="Times New Roman" pitchFamily="18" charset="0"/>
              </a:rPr>
              <a:t>oneness of the husband, the wife, and the child</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 the surplus is not the property of one of them ... all contracts regarding property or service and the like fall away ... the surplus, </a:t>
            </a:r>
            <a:r>
              <a:rPr lang="en-US" sz="4000" dirty="0" err="1" smtClean="0">
                <a:effectLst>
                  <a:outerShdw blurRad="38100" dist="38100" dir="2700000" algn="tl">
                    <a:srgbClr val="000000">
                      <a:alpha val="43137"/>
                    </a:srgbClr>
                  </a:outerShdw>
                </a:effectLst>
                <a:latin typeface="Times New Roman" pitchFamily="18" charset="0"/>
                <a:cs typeface="Times New Roman" pitchFamily="18" charset="0"/>
              </a:rPr>
              <a:t>labour</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and property are absolutely common to all, inherently and explicitly."</a:t>
            </a:r>
          </a:p>
          <a:p>
            <a:pPr algn="ctr"/>
            <a:endParaRPr lang="en-US"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(George Hegel, </a:t>
            </a:r>
            <a:r>
              <a:rPr lang="en-US" sz="3600" i="1" dirty="0" smtClean="0">
                <a:latin typeface="Times New Roman" pitchFamily="18" charset="0"/>
                <a:cs typeface="Times New Roman" pitchFamily="18" charset="0"/>
              </a:rPr>
              <a:t>System of Ethical Life</a:t>
            </a:r>
            <a:r>
              <a:rPr lang="en-US" sz="3600" dirty="0" smtClean="0">
                <a:latin typeface="Times New Roman" pitchFamily="18" charset="0"/>
                <a:cs typeface="Times New Roman" pitchFamily="18" charset="0"/>
              </a:rPr>
              <a:t>)</a:t>
            </a:r>
            <a:endParaRPr lang="en-US" sz="4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descr="Taxonomy1.BMP"/>
          <p:cNvPicPr>
            <a:picLocks noChangeAspect="1"/>
          </p:cNvPicPr>
          <p:nvPr/>
        </p:nvPicPr>
        <p:blipFill>
          <a:blip r:embed="rId2" cstate="print"/>
          <a:stretch>
            <a:fillRect/>
          </a:stretch>
        </p:blipFill>
        <p:spPr>
          <a:xfrm>
            <a:off x="1295400" y="1754980"/>
            <a:ext cx="2929939" cy="4476890"/>
          </a:xfrm>
          <a:prstGeom prst="rect">
            <a:avLst/>
          </a:prstGeom>
        </p:spPr>
      </p:pic>
      <p:pic>
        <p:nvPicPr>
          <p:cNvPr id="4" name="Picture 3" descr="Taxonomy2.BMP"/>
          <p:cNvPicPr>
            <a:picLocks noChangeAspect="1"/>
          </p:cNvPicPr>
          <p:nvPr/>
        </p:nvPicPr>
        <p:blipFill>
          <a:blip r:embed="rId3" cstate="print"/>
          <a:stretch>
            <a:fillRect/>
          </a:stretch>
        </p:blipFill>
        <p:spPr>
          <a:xfrm>
            <a:off x="4876800" y="1754980"/>
            <a:ext cx="2971800" cy="4493420"/>
          </a:xfrm>
          <a:prstGeom prst="rect">
            <a:avLst/>
          </a:prstGeom>
        </p:spPr>
      </p:pic>
      <p:sp>
        <p:nvSpPr>
          <p:cNvPr id="5" name="TextBox 4"/>
          <p:cNvSpPr txBox="1"/>
          <p:nvPr/>
        </p:nvSpPr>
        <p:spPr>
          <a:xfrm>
            <a:off x="1828800" y="449759"/>
            <a:ext cx="5478808" cy="769441"/>
          </a:xfrm>
          <a:prstGeom prst="rect">
            <a:avLst/>
          </a:prstGeom>
          <a:noFill/>
        </p:spPr>
        <p:txBody>
          <a:bodyPr wrap="none" rtlCol="0">
            <a:spAutoFit/>
          </a:bodyPr>
          <a:lstStyle/>
          <a:p>
            <a:r>
              <a:rPr lang="en-US" sz="4400" i="1" dirty="0" smtClean="0">
                <a:solidFill>
                  <a:schemeClr val="bg1"/>
                </a:solidFill>
                <a:latin typeface="Times New Roman" pitchFamily="18" charset="0"/>
                <a:cs typeface="Times New Roman" pitchFamily="18" charset="0"/>
              </a:rPr>
              <a:t>“Bloom’s Taxonomies”</a:t>
            </a:r>
            <a:endParaRPr lang="en-US" sz="4400" i="1" dirty="0">
              <a:solidFill>
                <a:schemeClr val="bg1"/>
              </a:solidFill>
              <a:latin typeface="Times New Roman" pitchFamily="18" charset="0"/>
              <a:cs typeface="Times New Roman" pitchFamily="18" charset="0"/>
            </a:endParaRPr>
          </a:p>
        </p:txBody>
      </p:sp>
      <p:sp>
        <p:nvSpPr>
          <p:cNvPr id="6" name="TextBox 5"/>
          <p:cNvSpPr txBox="1"/>
          <p:nvPr/>
        </p:nvSpPr>
        <p:spPr>
          <a:xfrm>
            <a:off x="1524000" y="1973759"/>
            <a:ext cx="6000874" cy="769441"/>
          </a:xfrm>
          <a:prstGeom prst="rect">
            <a:avLst/>
          </a:prstGeom>
          <a:noFill/>
        </p:spPr>
        <p:txBody>
          <a:bodyPr wrap="none" rtlCol="0">
            <a:spAutoFit/>
          </a:bodyPr>
          <a:lstStyle/>
          <a:p>
            <a:r>
              <a:rPr lang="en-US" sz="4400" i="1" dirty="0" smtClean="0">
                <a:solidFill>
                  <a:schemeClr val="bg1"/>
                </a:solidFill>
                <a:latin typeface="Times New Roman" pitchFamily="18" charset="0"/>
                <a:cs typeface="Times New Roman" pitchFamily="18" charset="0"/>
              </a:rPr>
              <a:t>“Marzano’s Taxonomies”</a:t>
            </a:r>
            <a:endParaRPr lang="en-US" sz="4400" i="1" dirty="0">
              <a:solidFill>
                <a:schemeClr val="bg1"/>
              </a:solidFill>
              <a:latin typeface="Times New Roman" pitchFamily="18" charset="0"/>
              <a:cs typeface="Times New Roman" pitchFamily="18" charset="0"/>
            </a:endParaRPr>
          </a:p>
        </p:txBody>
      </p:sp>
      <p:sp>
        <p:nvSpPr>
          <p:cNvPr id="7" name="TextBox 6"/>
          <p:cNvSpPr txBox="1"/>
          <p:nvPr/>
        </p:nvSpPr>
        <p:spPr>
          <a:xfrm>
            <a:off x="1967147" y="3573959"/>
            <a:ext cx="5195653" cy="769441"/>
          </a:xfrm>
          <a:prstGeom prst="rect">
            <a:avLst/>
          </a:prstGeom>
          <a:noFill/>
        </p:spPr>
        <p:txBody>
          <a:bodyPr wrap="none" rtlCol="0">
            <a:spAutoFit/>
          </a:bodyPr>
          <a:lstStyle/>
          <a:p>
            <a:r>
              <a:rPr lang="en-US" sz="4400" i="1" dirty="0" smtClean="0">
                <a:solidFill>
                  <a:schemeClr val="bg1"/>
                </a:solidFill>
                <a:latin typeface="Times New Roman" pitchFamily="18" charset="0"/>
                <a:cs typeface="Times New Roman" pitchFamily="18" charset="0"/>
              </a:rPr>
              <a:t>“Webb’s Taxonomies”</a:t>
            </a:r>
            <a:endParaRPr lang="en-US" sz="4400"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par>
                          <p:cTn id="17" fill="hold">
                            <p:stCondLst>
                              <p:cond delay="0"/>
                            </p:stCondLst>
                            <p:childTnLst>
                              <p:par>
                                <p:cTn id="18" presetID="23" presetClass="entr" presetSubtype="52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528"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 calcmode="lin" valueType="num">
                                      <p:cBhvr>
                                        <p:cTn id="30" dur="500" fill="hold"/>
                                        <p:tgtEl>
                                          <p:spTgt spid="4"/>
                                        </p:tgtEl>
                                        <p:attrNameLst>
                                          <p:attrName>ppt_x</p:attrName>
                                        </p:attrNameLst>
                                      </p:cBhvr>
                                      <p:tavLst>
                                        <p:tav tm="0">
                                          <p:val>
                                            <p:fltVal val="0.5"/>
                                          </p:val>
                                        </p:tav>
                                        <p:tav tm="100000">
                                          <p:val>
                                            <p:strVal val="#ppt_x"/>
                                          </p:val>
                                        </p:tav>
                                      </p:tavLst>
                                    </p:anim>
                                    <p:anim calcmode="lin" valueType="num">
                                      <p:cBhvr>
                                        <p:cTn id="31"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"There are many stores of the conflict and tension that these new practices are producing between parents and children."</a:t>
            </a:r>
            <a:r>
              <a:rPr lang="en-US" sz="40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p>
          <a:p>
            <a:pPr algn="ctr"/>
            <a:endParaRPr lang="en-US" sz="3200" b="1"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a:t>
            </a:r>
            <a:r>
              <a:rPr lang="en-US" sz="3200" i="1" dirty="0" smtClean="0">
                <a:latin typeface="Times New Roman" pitchFamily="18" charset="0"/>
                <a:cs typeface="Times New Roman" pitchFamily="18" charset="0"/>
              </a:rPr>
              <a:t>Taxonomy of Educational Objective: Book 2 Affective Domain</a:t>
            </a:r>
            <a:r>
              <a:rPr lang="en-US" sz="3200" dirty="0" smtClean="0">
                <a:latin typeface="Times New Roman" pitchFamily="18" charset="0"/>
                <a:cs typeface="Times New Roman" pitchFamily="18" charset="0"/>
              </a:rPr>
              <a:t>)</a:t>
            </a:r>
            <a:endParaRPr lang="en-US" sz="4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 a psychological classification system."</a:t>
            </a:r>
            <a:r>
              <a:rPr lang="en-US" sz="40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p>
          <a:p>
            <a:pPr algn="ctr"/>
            <a:endParaRPr lang="en-US" sz="3200" b="1"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a:t>
            </a:r>
            <a:r>
              <a:rPr lang="en-US" sz="3200" i="1" dirty="0" smtClean="0">
                <a:latin typeface="Times New Roman" pitchFamily="18" charset="0"/>
                <a:cs typeface="Times New Roman" pitchFamily="18" charset="0"/>
              </a:rPr>
              <a:t>Taxonomy of Educational Objective: Book 1 Cognitive Domain</a:t>
            </a:r>
            <a:r>
              <a:rPr lang="en-US" sz="3200" dirty="0" smtClean="0">
                <a:latin typeface="Times New Roman" pitchFamily="18" charset="0"/>
                <a:cs typeface="Times New Roman" pitchFamily="18" charset="0"/>
              </a:rPr>
              <a:t>)</a:t>
            </a:r>
            <a:endParaRPr lang="en-US" sz="4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"…truth and knowledge are only relative and that there are no hard and fast truths which exist for all time and places."</a:t>
            </a:r>
          </a:p>
          <a:p>
            <a:pPr algn="ctr"/>
            <a:endParaRPr lang="en-US" sz="4000" dirty="0" smtClean="0">
              <a:latin typeface="Times New Roman" pitchFamily="18" charset="0"/>
              <a:cs typeface="Times New Roman" pitchFamily="18" charset="0"/>
            </a:endParaRPr>
          </a:p>
          <a:p>
            <a:pPr algn="ctr"/>
            <a:endParaRPr lang="en-US" sz="4000" b="1" dirty="0" smtClean="0">
              <a:latin typeface="Times New Roman" pitchFamily="18" charset="0"/>
              <a:cs typeface="Times New Roman" pitchFamily="18" charset="0"/>
            </a:endParaRPr>
          </a:p>
          <a:p>
            <a:pPr algn="ctr"/>
            <a:r>
              <a:rPr lang="en-US" sz="40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p>
          <a:p>
            <a:pPr algn="ctr"/>
            <a:endParaRPr lang="en-US" sz="3200" b="1"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a:t>
            </a:r>
            <a:r>
              <a:rPr lang="en-US" sz="3200" i="1" dirty="0" smtClean="0">
                <a:latin typeface="Times New Roman" pitchFamily="18" charset="0"/>
                <a:cs typeface="Times New Roman" pitchFamily="18" charset="0"/>
              </a:rPr>
              <a:t>Taxonomy of Educational Objective: Book 1 Cognitive Domain</a:t>
            </a:r>
            <a:r>
              <a:rPr lang="en-US" sz="3200" dirty="0" smtClean="0">
                <a:latin typeface="Times New Roman" pitchFamily="18" charset="0"/>
                <a:cs typeface="Times New Roman" pitchFamily="18" charset="0"/>
              </a:rPr>
              <a:t>)</a:t>
            </a:r>
            <a:endParaRPr lang="en-US" sz="4000"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304800" y="2667000"/>
            <a:ext cx="8534400" cy="2362200"/>
          </a:xfrm>
          <a:prstGeom prst="roundRect">
            <a:avLst/>
          </a:prstGeom>
          <a:solidFill>
            <a:srgbClr val="FF0000"/>
          </a:solidFill>
          <a:ln>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"In the eyes of the dialectical philosophy, nothing is established for all time, nothing is absolute or sacred."</a:t>
            </a:r>
            <a:endParaRPr lang="en-US" sz="4000" dirty="0">
              <a:latin typeface="Times New Roman" pitchFamily="18" charset="0"/>
              <a:cs typeface="Times New Roman" pitchFamily="18" charset="0"/>
            </a:endParaRPr>
          </a:p>
        </p:txBody>
      </p:sp>
      <p:sp>
        <p:nvSpPr>
          <p:cNvPr id="4" name="Rectangle 3"/>
          <p:cNvSpPr/>
          <p:nvPr/>
        </p:nvSpPr>
        <p:spPr>
          <a:xfrm>
            <a:off x="2733667" y="5096470"/>
            <a:ext cx="3743333" cy="923330"/>
          </a:xfrm>
          <a:prstGeom prst="rect">
            <a:avLst/>
          </a:prstGeom>
        </p:spPr>
        <p:style>
          <a:lnRef idx="0">
            <a:schemeClr val="accent1"/>
          </a:lnRef>
          <a:fillRef idx="3">
            <a:schemeClr val="accent1"/>
          </a:fillRef>
          <a:effectRef idx="3">
            <a:schemeClr val="accent1"/>
          </a:effectRef>
          <a:fontRef idx="minor">
            <a:schemeClr val="lt1"/>
          </a:fontRef>
        </p:style>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solidFill>
                  <a:schemeClr val="bg1"/>
                </a:solidFill>
                <a:effectLst>
                  <a:outerShdw blurRad="88000" dist="50800" dir="5040000" algn="tl">
                    <a:schemeClr val="accent4">
                      <a:tint val="80000"/>
                      <a:satMod val="250000"/>
                      <a:alpha val="45000"/>
                    </a:schemeClr>
                  </a:outerShdw>
                </a:effectLst>
                <a:latin typeface="Times New Roman" pitchFamily="18" charset="0"/>
                <a:cs typeface="Times New Roman" pitchFamily="18" charset="0"/>
              </a:rPr>
              <a:t> Karl Marx </a:t>
            </a:r>
            <a:endParaRPr lang="en-US" sz="5400" b="1" cap="none" spc="0" dirty="0">
              <a:ln>
                <a:prstDash val="solid"/>
              </a:ln>
              <a:solidFill>
                <a:schemeClr val="bg1"/>
              </a:solidFill>
              <a:effectLst>
                <a:outerShdw blurRad="88000" dist="50800" dir="5040000" algn="tl">
                  <a:schemeClr val="accent4">
                    <a:tint val="80000"/>
                    <a:satMod val="250000"/>
                    <a:alpha val="45000"/>
                  </a:scheme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"Weltanschauung."</a:t>
            </a:r>
            <a:r>
              <a:rPr lang="en-US" sz="40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p>
          <a:p>
            <a:pPr algn="ct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a:t>
            </a:r>
            <a:r>
              <a:rPr lang="en-US" sz="3200" i="1" dirty="0" smtClean="0">
                <a:latin typeface="Times New Roman" pitchFamily="18" charset="0"/>
                <a:cs typeface="Times New Roman" pitchFamily="18" charset="0"/>
              </a:rPr>
              <a:t>Taxonomy of Educational Objective: Book 2 Affective Domain</a:t>
            </a:r>
            <a:r>
              <a:rPr lang="en-US" sz="3200" dirty="0" smtClean="0">
                <a:latin typeface="Times New Roman" pitchFamily="18" charset="0"/>
                <a:cs typeface="Times New Roman" pitchFamily="18" charset="0"/>
              </a:rPr>
              <a:t>)</a:t>
            </a:r>
            <a:endParaRPr lang="en-US" sz="4000"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990600" y="2782669"/>
            <a:ext cx="7086600" cy="646331"/>
          </a:xfrm>
          <a:prstGeom prst="rect">
            <a:avLst/>
          </a:prstGeom>
          <a:noFill/>
        </p:spPr>
        <p:txBody>
          <a:bodyPr wrap="square" rtlCol="0">
            <a:spAutoFit/>
          </a:bodyPr>
          <a:lstStyle/>
          <a:p>
            <a:pPr algn="ctr"/>
            <a:r>
              <a:rPr lang="en-US" sz="3600" dirty="0" smtClean="0">
                <a:solidFill>
                  <a:schemeClr val="bg1"/>
                </a:solidFill>
                <a:latin typeface="Times New Roman" pitchFamily="18" charset="0"/>
                <a:cs typeface="Times New Roman" pitchFamily="18" charset="0"/>
              </a:rPr>
              <a:t>Theodor Adorno, Erick Fromm</a:t>
            </a:r>
            <a:endParaRPr lang="en-US" sz="3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"Once the earthly family is discovered to be the secret of the holy family, the former must itself be annihilated [</a:t>
            </a:r>
            <a:r>
              <a:rPr lang="en-US" sz="54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vernichtet</a:t>
            </a:r>
            <a:r>
              <a:rPr lang="en-US" sz="5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theoretically and practically."  </a:t>
            </a:r>
          </a:p>
          <a:p>
            <a:pPr algn="ctr"/>
            <a:endParaRPr lang="en-US" sz="5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(Karl Marx, </a:t>
            </a:r>
            <a:r>
              <a:rPr lang="en-US" sz="44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Theses On Feuerbach #4</a:t>
            </a:r>
            <a:r>
              <a:rPr lang="en-US" sz="4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Oval 2"/>
          <p:cNvSpPr/>
          <p:nvPr/>
        </p:nvSpPr>
        <p:spPr>
          <a:xfrm>
            <a:off x="3581400" y="533400"/>
            <a:ext cx="4191000" cy="1143000"/>
          </a:xfrm>
          <a:prstGeom prst="ellipse">
            <a:avLst/>
          </a:prstGeom>
          <a:noFill/>
          <a:ln w="762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62000" y="2133600"/>
            <a:ext cx="3810000" cy="1143000"/>
          </a:xfrm>
          <a:prstGeom prst="ellipse">
            <a:avLst/>
          </a:prstGeom>
          <a:noFill/>
          <a:ln w="762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4*#ppt_w"/>
                                          </p:val>
                                        </p:tav>
                                        <p:tav tm="100000">
                                          <p:val>
                                            <p:strVal val="#ppt_w"/>
                                          </p:val>
                                        </p:tav>
                                      </p:tavLst>
                                    </p:anim>
                                    <p:anim calcmode="lin" valueType="num">
                                      <p:cBhvr>
                                        <p:cTn id="14"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"In fact, a large part of what we call 'good teaching' is the teacher's ability to attain affective objectives through challenging the student's fixed beliefs and getting them to discuss issues."</a:t>
            </a: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a:t>
            </a:r>
            <a:r>
              <a:rPr lang="en-US" sz="3200" i="1" dirty="0" smtClean="0">
                <a:latin typeface="Times New Roman" pitchFamily="18" charset="0"/>
                <a:cs typeface="Times New Roman" pitchFamily="18" charset="0"/>
              </a:rPr>
              <a:t>Taxonomy of Educational Objective: Book 2 Affective Domain</a:t>
            </a:r>
            <a:r>
              <a:rPr lang="en-US" sz="3200" dirty="0" smtClean="0">
                <a:latin typeface="Times New Roman" pitchFamily="18" charset="0"/>
                <a:cs typeface="Times New Roman" pitchFamily="18" charset="0"/>
              </a:rPr>
              <a:t>)</a:t>
            </a:r>
            <a:endParaRPr lang="en-US" sz="4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3600" dirty="0" smtClean="0">
                <a:latin typeface="Times New Roman" pitchFamily="18" charset="0"/>
                <a:cs typeface="Times New Roman" pitchFamily="18" charset="0"/>
              </a:rPr>
              <a:t>"The affective domain is, in retrospect, a virtual ‘Pandora's Box.’  </a:t>
            </a:r>
          </a:p>
          <a:p>
            <a:pPr lvl="1"/>
            <a:r>
              <a:rPr lang="en-US" sz="3600" dirty="0" smtClean="0">
                <a:latin typeface="Times New Roman" pitchFamily="18" charset="0"/>
                <a:cs typeface="Times New Roman" pitchFamily="18" charset="0"/>
              </a:rPr>
              <a:t>It is in this ‘box' that the most influential controls are to be found. </a:t>
            </a:r>
          </a:p>
          <a:p>
            <a:pPr lvl="1"/>
            <a:r>
              <a:rPr lang="en-US" sz="3600" dirty="0" smtClean="0">
                <a:latin typeface="Times New Roman" pitchFamily="18" charset="0"/>
                <a:cs typeface="Times New Roman" pitchFamily="18" charset="0"/>
              </a:rPr>
              <a:t>The affective domain contains the forces that determine the nature of an individual's life </a:t>
            </a:r>
          </a:p>
          <a:p>
            <a:pPr lvl="1"/>
            <a:r>
              <a:rPr lang="en-US" sz="3600" dirty="0" smtClean="0">
                <a:latin typeface="Times New Roman" pitchFamily="18" charset="0"/>
                <a:cs typeface="Times New Roman" pitchFamily="18" charset="0"/>
              </a:rPr>
              <a:t>and ultimately the life of an entire people."</a:t>
            </a:r>
            <a:endParaRPr lang="en-US" sz="28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a:t>
            </a:r>
            <a:r>
              <a:rPr lang="en-US" sz="3200" i="1" dirty="0" smtClean="0">
                <a:latin typeface="Times New Roman" pitchFamily="18" charset="0"/>
                <a:cs typeface="Times New Roman" pitchFamily="18" charset="0"/>
              </a:rPr>
              <a:t>Taxonomy of Educational Objective: Book 2 Affective Domain</a:t>
            </a:r>
            <a:r>
              <a:rPr lang="en-US" sz="3200" dirty="0" smtClean="0">
                <a:latin typeface="Times New Roman" pitchFamily="18" charset="0"/>
                <a:cs typeface="Times New Roman" pitchFamily="18" charset="0"/>
              </a:rPr>
              <a:t>)</a:t>
            </a:r>
            <a:endParaRPr lang="en-US" sz="4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3"/>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3600" dirty="0" smtClean="0">
                <a:latin typeface="Times New Roman" pitchFamily="18" charset="0"/>
                <a:cs typeface="Times New Roman" pitchFamily="18" charset="0"/>
              </a:rPr>
              <a:t>"Kurt Lewin emphasized that the child takes on the characteristic behavior of the group in which he is placed. . . . he reflects the behavior patterns which are set by the adult leader of the group."  </a:t>
            </a:r>
          </a:p>
          <a:p>
            <a:pPr lvl="1"/>
            <a:endParaRPr lang="en-US" sz="3600" dirty="0" smtClean="0">
              <a:latin typeface="Times New Roman" pitchFamily="18" charset="0"/>
              <a:cs typeface="Times New Roman" pitchFamily="18" charset="0"/>
            </a:endParaRPr>
          </a:p>
          <a:p>
            <a:pPr lvl="1"/>
            <a:endParaRPr lang="en-US" sz="3200" dirty="0" smtClean="0">
              <a:latin typeface="Times New Roman" pitchFamily="18" charset="0"/>
              <a:cs typeface="Times New Roman" pitchFamily="18" charset="0"/>
            </a:endParaRPr>
          </a:p>
          <a:p>
            <a:pPr lvl="1"/>
            <a:endParaRPr lang="en-US" sz="3200" dirty="0" smtClean="0">
              <a:latin typeface="Times New Roman" pitchFamily="18" charset="0"/>
              <a:cs typeface="Times New Roman" pitchFamily="18" charset="0"/>
            </a:endParaRPr>
          </a:p>
          <a:p>
            <a:pPr lvl="1"/>
            <a:r>
              <a:rPr lang="en-US" sz="3200" dirty="0" smtClean="0">
                <a:latin typeface="Times New Roman" pitchFamily="18" charset="0"/>
                <a:cs typeface="Times New Roman" pitchFamily="18" charset="0"/>
              </a:rPr>
              <a:t>(Wilbur </a:t>
            </a:r>
            <a:r>
              <a:rPr lang="en-US" sz="3200" dirty="0" err="1" smtClean="0">
                <a:latin typeface="Times New Roman" pitchFamily="18" charset="0"/>
                <a:cs typeface="Times New Roman" pitchFamily="18" charset="0"/>
              </a:rPr>
              <a:t>Brookover</a:t>
            </a:r>
            <a:r>
              <a:rPr lang="en-US" sz="3200" dirty="0" smtClean="0">
                <a:latin typeface="Times New Roman" pitchFamily="18" charset="0"/>
                <a:cs typeface="Times New Roman" pitchFamily="18" charset="0"/>
              </a:rPr>
              <a:t>, </a:t>
            </a:r>
            <a:r>
              <a:rPr lang="en-US" sz="3200" i="1" dirty="0" smtClean="0">
                <a:latin typeface="Times New Roman" pitchFamily="18" charset="0"/>
                <a:cs typeface="Times New Roman" pitchFamily="18" charset="0"/>
              </a:rPr>
              <a:t>A Sociology of Education</a:t>
            </a:r>
            <a:r>
              <a:rPr lang="en-US" sz="3200" dirty="0" smtClean="0">
                <a:latin typeface="Times New Roman" pitchFamily="18" charset="0"/>
                <a:cs typeface="Times New Roman" pitchFamily="18" charset="0"/>
              </a:rPr>
              <a:t>)</a:t>
            </a:r>
            <a:endParaRPr lang="en-US" sz="3600"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838200" y="4459069"/>
            <a:ext cx="3472104" cy="646331"/>
          </a:xfrm>
          <a:prstGeom prst="rect">
            <a:avLst/>
          </a:prstGeom>
          <a:noFill/>
        </p:spPr>
        <p:txBody>
          <a:bodyPr wrap="none" rtlCol="0">
            <a:spAutoFit/>
          </a:bodyPr>
          <a:lstStyle/>
          <a:p>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Father’s authority</a:t>
            </a:r>
            <a:endPar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4905088" y="4459069"/>
            <a:ext cx="3095912" cy="646331"/>
          </a:xfrm>
          <a:prstGeom prst="rect">
            <a:avLst/>
          </a:prstGeom>
          <a:noFill/>
        </p:spPr>
        <p:txBody>
          <a:bodyPr wrap="none" rtlCol="0">
            <a:spAutoFit/>
          </a:bodyPr>
          <a:lstStyle/>
          <a:p>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Child’s feelings</a:t>
            </a:r>
            <a:endPar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4998025" y="3295471"/>
            <a:ext cx="2698175" cy="1200329"/>
          </a:xfrm>
          <a:prstGeom prst="rect">
            <a:avLst/>
          </a:prstGeom>
          <a:solidFill>
            <a:srgbClr val="FF0000"/>
          </a:solidFill>
          <a:ln w="38100">
            <a:solidFill>
              <a:schemeClr val="tx1"/>
            </a:solidFill>
          </a:ln>
        </p:spPr>
        <p:txBody>
          <a:bodyPr wrap="non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Facilitator of </a:t>
            </a:r>
          </a:p>
          <a:p>
            <a:pPr algn="ctr"/>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‘change’</a:t>
            </a:r>
            <a:endPar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7" name="Straight Arrow Connector 6"/>
          <p:cNvCxnSpPr/>
          <p:nvPr/>
        </p:nvCxnSpPr>
        <p:spPr>
          <a:xfrm>
            <a:off x="4343400" y="4800600"/>
            <a:ext cx="533400" cy="0"/>
          </a:xfrm>
          <a:prstGeom prst="straightConnector1">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85800" y="4800600"/>
            <a:ext cx="3581400"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"The negative valence of a forbidden object which in itself attracts the child thus usually derives from an induced field of force of an adult."  </a:t>
            </a:r>
          </a:p>
          <a:p>
            <a:pPr lvl="1"/>
            <a:endParaRPr lang="en-US" sz="4000" dirty="0" smtClean="0">
              <a:latin typeface="Times New Roman" pitchFamily="18" charset="0"/>
              <a:cs typeface="Times New Roman" pitchFamily="18" charset="0"/>
            </a:endParaRPr>
          </a:p>
          <a:p>
            <a:pPr lvl="1"/>
            <a:endParaRPr lang="en-US" sz="36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(Kurt Lewin, </a:t>
            </a:r>
            <a:r>
              <a:rPr lang="en-US" sz="2400" i="1" dirty="0" smtClean="0">
                <a:latin typeface="Times New Roman" pitchFamily="18" charset="0"/>
                <a:cs typeface="Times New Roman" pitchFamily="18" charset="0"/>
              </a:rPr>
              <a:t>A Dynamic Theory of Personality: Selected Papers</a:t>
            </a:r>
            <a:r>
              <a:rPr lang="en-US" sz="2400" dirty="0" smtClean="0">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"If this field of force loses its psychological existence for the child (e.g., if the adult goes away or loses his authority) the negative valence also disappears." </a:t>
            </a:r>
          </a:p>
          <a:p>
            <a:pPr lvl="1"/>
            <a:endParaRPr lang="en-US" sz="36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(Kurt Lewin, </a:t>
            </a:r>
            <a:r>
              <a:rPr lang="en-US" sz="2400" i="1" dirty="0" smtClean="0">
                <a:latin typeface="Times New Roman" pitchFamily="18" charset="0"/>
                <a:cs typeface="Times New Roman" pitchFamily="18" charset="0"/>
              </a:rPr>
              <a:t>A Dynamic Theory of Personality: Selected Papers</a:t>
            </a:r>
            <a:r>
              <a:rPr lang="en-US" sz="2400" dirty="0" smtClean="0">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"Change in organization can be derived from the overlapping between play and barrier behavior." </a:t>
            </a:r>
          </a:p>
          <a:p>
            <a:pPr lvl="1"/>
            <a:endParaRPr lang="en-US" sz="36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(Kurt Lewin, </a:t>
            </a:r>
            <a:r>
              <a:rPr lang="en-US" sz="2400" i="1" dirty="0" smtClean="0">
                <a:latin typeface="Times New Roman" pitchFamily="18" charset="0"/>
                <a:cs typeface="Times New Roman" pitchFamily="18" charset="0"/>
              </a:rPr>
              <a:t>Frustration and Regression</a:t>
            </a:r>
            <a:r>
              <a:rPr lang="en-US" sz="2400" dirty="0" smtClean="0">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"To be governed by two strong goals is equivalent to the existence of two conflicting controlling heads within the organism."</a:t>
            </a:r>
          </a:p>
          <a:p>
            <a:pPr lvl="1"/>
            <a:endParaRPr lang="en-US" sz="36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(Kurt Lewin, </a:t>
            </a:r>
            <a:r>
              <a:rPr lang="en-US" sz="2400" i="1" dirty="0" smtClean="0">
                <a:latin typeface="Times New Roman" pitchFamily="18" charset="0"/>
                <a:cs typeface="Times New Roman" pitchFamily="18" charset="0"/>
              </a:rPr>
              <a:t>Frustration and Regression</a:t>
            </a:r>
            <a:r>
              <a:rPr lang="en-US" sz="2400" dirty="0" smtClean="0">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"This should lead to a decrease in degree of hierarchical organization."</a:t>
            </a:r>
          </a:p>
          <a:p>
            <a:pPr lvl="1"/>
            <a:endParaRPr lang="en-US" sz="36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(Kurt Lewin, </a:t>
            </a:r>
            <a:r>
              <a:rPr lang="en-US" sz="2400" i="1" dirty="0" smtClean="0">
                <a:latin typeface="Times New Roman" pitchFamily="18" charset="0"/>
                <a:cs typeface="Times New Roman" pitchFamily="18" charset="0"/>
              </a:rPr>
              <a:t>Frustration and Regression</a:t>
            </a:r>
            <a:r>
              <a:rPr lang="en-US" sz="2400" dirty="0" smtClean="0">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"Also, a certain disorganization should result from the fact that the cognitive-motor system loses to some degree its character of a good medium because of these conflicting heads."</a:t>
            </a:r>
          </a:p>
          <a:p>
            <a:pPr lvl="1"/>
            <a:endParaRPr lang="en-US" sz="36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(Kurt Lewin, </a:t>
            </a:r>
            <a:r>
              <a:rPr lang="en-US" sz="2400" i="1" dirty="0" smtClean="0">
                <a:latin typeface="Times New Roman" pitchFamily="18" charset="0"/>
                <a:cs typeface="Times New Roman" pitchFamily="18" charset="0"/>
              </a:rPr>
              <a:t>Frustration and Regression</a:t>
            </a:r>
            <a:r>
              <a:rPr lang="en-US" sz="2400" dirty="0" smtClean="0">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"It ceases to be in a state of near equilibrium; the forces under the control of one head have to counteract the forces of the other before they are effective."</a:t>
            </a:r>
          </a:p>
          <a:p>
            <a:pPr lvl="1"/>
            <a:endParaRPr lang="en-US" sz="36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(Kurt Lewin, </a:t>
            </a:r>
            <a:r>
              <a:rPr lang="en-US" sz="2400" i="1" dirty="0" smtClean="0">
                <a:latin typeface="Times New Roman" pitchFamily="18" charset="0"/>
                <a:cs typeface="Times New Roman" pitchFamily="18" charset="0"/>
              </a:rPr>
              <a:t>Frustration and Regression</a:t>
            </a:r>
            <a:r>
              <a:rPr lang="en-US" sz="2400" dirty="0" smtClean="0">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"God is conceived more directly after a parental and thus as a source of support and as a guiding and sometimes punishing authority."</a:t>
            </a:r>
          </a:p>
          <a:p>
            <a:pPr algn="ct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(Theodor Adorno, </a:t>
            </a: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The Authoritarian Personality</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val 2"/>
          <p:cNvSpPr/>
          <p:nvPr/>
        </p:nvSpPr>
        <p:spPr>
          <a:xfrm>
            <a:off x="2438400" y="990600"/>
            <a:ext cx="2819400" cy="1143000"/>
          </a:xfrm>
          <a:prstGeom prst="ellipse">
            <a:avLst/>
          </a:prstGeom>
          <a:noFill/>
          <a:ln w="762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"We know how to influence the ... behavior of individuals by setting up conditions which provide satisfaction for needs of which they are unconscious, but which we have been able to determine."  </a:t>
            </a:r>
          </a:p>
          <a:p>
            <a:pPr lvl="1"/>
            <a:endParaRPr lang="en-US" sz="36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(Carl Rogers, </a:t>
            </a:r>
            <a:r>
              <a:rPr lang="en-US" sz="2400" i="1" dirty="0" smtClean="0">
                <a:latin typeface="Times New Roman" pitchFamily="18" charset="0"/>
                <a:cs typeface="Times New Roman" pitchFamily="18" charset="0"/>
              </a:rPr>
              <a:t>on becoming a person: A Therapist View of Psychotherapy</a:t>
            </a:r>
            <a:r>
              <a:rPr lang="en-US" sz="2400" dirty="0" smtClean="0">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"We can choose to use our growing knowledge to enslave people in ways never dreamed of before, depersonalizing them, controlling them by means so carefully selected that they will perhaps never be aware of their loss of personhood."</a:t>
            </a:r>
          </a:p>
          <a:p>
            <a:pPr lvl="1"/>
            <a:endParaRPr lang="en-US" sz="36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(Carl Rogers, </a:t>
            </a:r>
            <a:r>
              <a:rPr lang="en-US" sz="2400" i="1" dirty="0" smtClean="0">
                <a:latin typeface="Times New Roman" pitchFamily="18" charset="0"/>
                <a:cs typeface="Times New Roman" pitchFamily="18" charset="0"/>
              </a:rPr>
              <a:t>on becoming a person: A Therapist View of Psychotherapy</a:t>
            </a:r>
            <a:r>
              <a:rPr lang="en-US" sz="2400" dirty="0" smtClean="0">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"If we have the power or authority to establish the necessary conditions, the predicted behaviors will follow."</a:t>
            </a:r>
          </a:p>
          <a:p>
            <a:pPr lvl="1"/>
            <a:endParaRPr lang="en-US" sz="36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(Carl Rogers, </a:t>
            </a:r>
            <a:r>
              <a:rPr lang="en-US" sz="2400" i="1" dirty="0" smtClean="0">
                <a:latin typeface="Times New Roman" pitchFamily="18" charset="0"/>
                <a:cs typeface="Times New Roman" pitchFamily="18" charset="0"/>
              </a:rPr>
              <a:t>on becoming a person: A Therapist View of Psychotherapy</a:t>
            </a:r>
            <a:r>
              <a:rPr lang="en-US" sz="2400" dirty="0" smtClean="0">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"By a careful design, we control not the final behavior, but the inclination to behavior–the motives, the desires, the wished.  The curious thing is that in that case the question of freedom never arises. " "They are doing what they want to do, not what they are forced to do."</a:t>
            </a:r>
          </a:p>
          <a:p>
            <a:pPr lvl="1"/>
            <a:endParaRPr lang="en-US" sz="36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(Carl Rogers, </a:t>
            </a:r>
            <a:r>
              <a:rPr lang="en-US" sz="2400" i="1" dirty="0" smtClean="0">
                <a:latin typeface="Times New Roman" pitchFamily="18" charset="0"/>
                <a:cs typeface="Times New Roman" pitchFamily="18" charset="0"/>
              </a:rPr>
              <a:t>on becoming a person: A Therapist View of Psychotherapy</a:t>
            </a:r>
            <a:r>
              <a:rPr lang="en-US" sz="2400" dirty="0" smtClean="0">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5"/>
          <p:cNvGrpSpPr/>
          <p:nvPr/>
        </p:nvGrpSpPr>
        <p:grpSpPr>
          <a:xfrm>
            <a:off x="0" y="0"/>
            <a:ext cx="9144000" cy="6858000"/>
            <a:chOff x="0" y="0"/>
            <a:chExt cx="9144000" cy="6858000"/>
          </a:xfrm>
        </p:grpSpPr>
        <p:sp>
          <p:nvSpPr>
            <p:cNvPr id="43" name="Rectangle 42"/>
            <p:cNvSpPr/>
            <p:nvPr/>
          </p:nvSpPr>
          <p:spPr>
            <a:xfrm>
              <a:off x="0" y="0"/>
              <a:ext cx="9144000" cy="6858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457200" y="816114"/>
              <a:ext cx="2743200" cy="707886"/>
            </a:xfrm>
            <a:prstGeom prst="rect">
              <a:avLst/>
            </a:prstGeom>
            <a:noFill/>
          </p:spPr>
          <p:txBody>
            <a:bodyPr wrap="square" rtlCol="0">
              <a:spAutoFit/>
            </a:bodyPr>
            <a:lstStyle/>
            <a:p>
              <a:pPr algn="ctr"/>
              <a:r>
                <a:rPr lang="en-US" sz="2000" dirty="0" smtClean="0">
                  <a:solidFill>
                    <a:prstClr val="black"/>
                  </a:solidFill>
                  <a:cs typeface="Times New Roman" pitchFamily="18" charset="0"/>
                </a:rPr>
                <a:t>John 5:30; </a:t>
              </a:r>
              <a:r>
                <a:rPr lang="en-US" sz="2000" dirty="0" smtClean="0">
                  <a:solidFill>
                    <a:prstClr val="black"/>
                  </a:solidFill>
                </a:rPr>
                <a:t>12:49</a:t>
              </a:r>
            </a:p>
            <a:p>
              <a:pPr algn="ctr"/>
              <a:r>
                <a:rPr lang="en-US" sz="2000" dirty="0" smtClean="0">
                  <a:solidFill>
                    <a:prstClr val="black"/>
                  </a:solidFill>
                </a:rPr>
                <a:t>Matt. 12:50; 7:21; 23:9</a:t>
              </a:r>
              <a:endParaRPr lang="en-US" sz="2000" dirty="0">
                <a:solidFill>
                  <a:prstClr val="black"/>
                </a:solidFill>
                <a:cs typeface="Times New Roman" pitchFamily="18" charset="0"/>
              </a:endParaRPr>
            </a:p>
          </p:txBody>
        </p:sp>
        <p:sp>
          <p:nvSpPr>
            <p:cNvPr id="5" name="TextBox 4"/>
            <p:cNvSpPr txBox="1"/>
            <p:nvPr/>
          </p:nvSpPr>
          <p:spPr>
            <a:xfrm>
              <a:off x="6019800" y="924580"/>
              <a:ext cx="2514600" cy="523220"/>
            </a:xfrm>
            <a:prstGeom prst="rect">
              <a:avLst/>
            </a:prstGeom>
            <a:noFill/>
          </p:spPr>
          <p:txBody>
            <a:bodyPr wrap="square" rtlCol="0">
              <a:spAutoFit/>
            </a:bodyPr>
            <a:lstStyle/>
            <a:p>
              <a:pPr algn="r"/>
              <a:r>
                <a:rPr lang="en-US" sz="2800" dirty="0" smtClean="0">
                  <a:solidFill>
                    <a:prstClr val="black"/>
                  </a:solidFill>
                  <a:cs typeface="Times New Roman" pitchFamily="18" charset="0"/>
                </a:rPr>
                <a:t>Genesis 3:1-6</a:t>
              </a:r>
              <a:endParaRPr lang="en-US" sz="2800" dirty="0">
                <a:solidFill>
                  <a:prstClr val="black"/>
                </a:solidFill>
                <a:cs typeface="Times New Roman" pitchFamily="18" charset="0"/>
              </a:endParaRPr>
            </a:p>
          </p:txBody>
        </p:sp>
        <p:sp>
          <p:nvSpPr>
            <p:cNvPr id="6" name="TextBox 5"/>
            <p:cNvSpPr txBox="1"/>
            <p:nvPr/>
          </p:nvSpPr>
          <p:spPr>
            <a:xfrm>
              <a:off x="3497726" y="1076980"/>
              <a:ext cx="2217274"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Isaiah 55: 8, 9</a:t>
              </a:r>
              <a:endParaRPr lang="en-US" sz="2800" dirty="0">
                <a:solidFill>
                  <a:prstClr val="black"/>
                </a:solidFill>
                <a:cs typeface="Times New Roman" pitchFamily="18" charset="0"/>
              </a:endParaRPr>
            </a:p>
          </p:txBody>
        </p:sp>
        <p:sp>
          <p:nvSpPr>
            <p:cNvPr id="23" name="TextBox 22"/>
            <p:cNvSpPr txBox="1"/>
            <p:nvPr/>
          </p:nvSpPr>
          <p:spPr>
            <a:xfrm>
              <a:off x="3200400" y="314980"/>
              <a:ext cx="2743200" cy="523220"/>
            </a:xfrm>
            <a:prstGeom prst="rect">
              <a:avLst/>
            </a:prstGeom>
            <a:noFill/>
          </p:spPr>
          <p:txBody>
            <a:bodyPr wrap="square" rtlCol="0">
              <a:spAutoFit/>
            </a:bodyPr>
            <a:lstStyle/>
            <a:p>
              <a:pPr algn="ctr"/>
              <a:r>
                <a:rPr lang="en-US" sz="2800" dirty="0" smtClean="0">
                  <a:solidFill>
                    <a:prstClr val="black"/>
                  </a:solidFill>
                  <a:cs typeface="Times New Roman" pitchFamily="18" charset="0"/>
                </a:rPr>
                <a:t>Proverbs 3:5</a:t>
              </a:r>
              <a:endParaRPr lang="en-US" sz="2800" dirty="0">
                <a:solidFill>
                  <a:prstClr val="black"/>
                </a:solidFill>
                <a:cs typeface="Times New Roman" pitchFamily="18" charset="0"/>
              </a:endParaRPr>
            </a:p>
          </p:txBody>
        </p:sp>
        <p:sp>
          <p:nvSpPr>
            <p:cNvPr id="24" name="TextBox 23"/>
            <p:cNvSpPr txBox="1"/>
            <p:nvPr/>
          </p:nvSpPr>
          <p:spPr>
            <a:xfrm>
              <a:off x="228600" y="76200"/>
              <a:ext cx="3124200" cy="707886"/>
            </a:xfrm>
            <a:prstGeom prst="rect">
              <a:avLst/>
            </a:prstGeom>
            <a:noFill/>
          </p:spPr>
          <p:txBody>
            <a:bodyPr wrap="square" rtlCol="0">
              <a:spAutoFit/>
            </a:bodyPr>
            <a:lstStyle/>
            <a:p>
              <a:pPr algn="ctr"/>
              <a:r>
                <a:rPr lang="en-US" sz="2000" dirty="0" smtClean="0">
                  <a:solidFill>
                    <a:prstClr val="black"/>
                  </a:solidFill>
                  <a:cs typeface="Times New Roman" pitchFamily="18" charset="0"/>
                </a:rPr>
                <a:t>“Trust in the Lord with</a:t>
              </a:r>
            </a:p>
            <a:p>
              <a:pPr algn="ctr"/>
              <a:r>
                <a:rPr lang="en-US" sz="2000" dirty="0" smtClean="0">
                  <a:solidFill>
                    <a:prstClr val="black"/>
                  </a:solidFill>
                  <a:cs typeface="Times New Roman" pitchFamily="18" charset="0"/>
                </a:rPr>
                <a:t>all thine heart,”</a:t>
              </a:r>
              <a:endParaRPr lang="en-US" sz="2000" dirty="0">
                <a:solidFill>
                  <a:prstClr val="black"/>
                </a:solidFill>
                <a:cs typeface="Times New Roman" pitchFamily="18" charset="0"/>
              </a:endParaRPr>
            </a:p>
          </p:txBody>
        </p:sp>
        <p:sp>
          <p:nvSpPr>
            <p:cNvPr id="26" name="TextBox 25"/>
            <p:cNvSpPr txBox="1"/>
            <p:nvPr/>
          </p:nvSpPr>
          <p:spPr>
            <a:xfrm>
              <a:off x="5638800" y="76200"/>
              <a:ext cx="3352800" cy="707886"/>
            </a:xfrm>
            <a:prstGeom prst="rect">
              <a:avLst/>
            </a:prstGeom>
            <a:noFill/>
          </p:spPr>
          <p:txBody>
            <a:bodyPr wrap="square" rtlCol="0">
              <a:spAutoFit/>
            </a:bodyPr>
            <a:lstStyle/>
            <a:p>
              <a:pPr algn="ctr"/>
              <a:r>
                <a:rPr lang="en-US" sz="2000" dirty="0" smtClean="0">
                  <a:solidFill>
                    <a:prstClr val="black"/>
                  </a:solidFill>
                  <a:cs typeface="Times New Roman" pitchFamily="18" charset="0"/>
                </a:rPr>
                <a:t>“and lean not unto</a:t>
              </a:r>
            </a:p>
            <a:p>
              <a:pPr algn="ctr"/>
              <a:r>
                <a:rPr lang="en-US" sz="2000" dirty="0" smtClean="0">
                  <a:solidFill>
                    <a:prstClr val="black"/>
                  </a:solidFill>
                  <a:cs typeface="Times New Roman" pitchFamily="18" charset="0"/>
                </a:rPr>
                <a:t>thine  own understanding,”</a:t>
              </a:r>
              <a:endParaRPr lang="en-US" sz="2000" dirty="0">
                <a:solidFill>
                  <a:prstClr val="black"/>
                </a:solidFill>
                <a:cs typeface="Times New Roman" pitchFamily="18" charset="0"/>
              </a:endParaRPr>
            </a:p>
          </p:txBody>
        </p:sp>
        <p:sp>
          <p:nvSpPr>
            <p:cNvPr id="39" name="TextBox 38"/>
            <p:cNvSpPr txBox="1"/>
            <p:nvPr/>
          </p:nvSpPr>
          <p:spPr>
            <a:xfrm>
              <a:off x="1048124" y="2067580"/>
              <a:ext cx="1507337"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Tradition</a:t>
              </a:r>
              <a:endParaRPr lang="en-US" sz="2800" dirty="0">
                <a:solidFill>
                  <a:prstClr val="black"/>
                </a:solidFill>
                <a:cs typeface="Times New Roman" pitchFamily="18" charset="0"/>
              </a:endParaRPr>
            </a:p>
          </p:txBody>
        </p:sp>
        <p:sp>
          <p:nvSpPr>
            <p:cNvPr id="42" name="TextBox 41"/>
            <p:cNvSpPr txBox="1"/>
            <p:nvPr/>
          </p:nvSpPr>
          <p:spPr>
            <a:xfrm>
              <a:off x="3729697" y="2057400"/>
              <a:ext cx="1646797"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Transition</a:t>
              </a:r>
              <a:endParaRPr lang="en-US" sz="2800" dirty="0">
                <a:solidFill>
                  <a:prstClr val="black"/>
                </a:solidFill>
                <a:cs typeface="Times New Roman" pitchFamily="18" charset="0"/>
              </a:endParaRPr>
            </a:p>
          </p:txBody>
        </p:sp>
        <p:sp>
          <p:nvSpPr>
            <p:cNvPr id="44" name="TextBox 43"/>
            <p:cNvSpPr txBox="1"/>
            <p:nvPr/>
          </p:nvSpPr>
          <p:spPr>
            <a:xfrm>
              <a:off x="6094671" y="2057400"/>
              <a:ext cx="2405018"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Transformation</a:t>
              </a:r>
              <a:endParaRPr lang="en-US" sz="2800" dirty="0">
                <a:solidFill>
                  <a:prstClr val="black"/>
                </a:solidFill>
                <a:cs typeface="Times New Roman" pitchFamily="18" charset="0"/>
              </a:endParaRPr>
            </a:p>
          </p:txBody>
        </p:sp>
        <p:sp>
          <p:nvSpPr>
            <p:cNvPr id="47" name="TextBox 46"/>
            <p:cNvSpPr txBox="1"/>
            <p:nvPr/>
          </p:nvSpPr>
          <p:spPr>
            <a:xfrm>
              <a:off x="268276" y="2590800"/>
              <a:ext cx="2654381"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Hebrews 12:5-11</a:t>
              </a:r>
              <a:endParaRPr lang="en-US" sz="2800" dirty="0">
                <a:solidFill>
                  <a:prstClr val="black"/>
                </a:solidFill>
                <a:cs typeface="Times New Roman" pitchFamily="18" charset="0"/>
              </a:endParaRPr>
            </a:p>
          </p:txBody>
        </p:sp>
        <p:sp>
          <p:nvSpPr>
            <p:cNvPr id="48" name="TextBox 47"/>
            <p:cNvSpPr txBox="1"/>
            <p:nvPr/>
          </p:nvSpPr>
          <p:spPr>
            <a:xfrm>
              <a:off x="3276600" y="2590800"/>
              <a:ext cx="2566729"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Romans 7:14-25</a:t>
              </a:r>
              <a:endParaRPr lang="en-US" sz="2800" dirty="0">
                <a:solidFill>
                  <a:prstClr val="black"/>
                </a:solidFill>
                <a:cs typeface="Times New Roman" pitchFamily="18" charset="0"/>
              </a:endParaRPr>
            </a:p>
          </p:txBody>
        </p:sp>
        <p:sp>
          <p:nvSpPr>
            <p:cNvPr id="49" name="TextBox 48"/>
            <p:cNvSpPr txBox="1"/>
            <p:nvPr/>
          </p:nvSpPr>
          <p:spPr>
            <a:xfrm>
              <a:off x="6232282" y="2590800"/>
              <a:ext cx="2167581"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Genesis 3:1-6</a:t>
              </a:r>
              <a:endParaRPr lang="en-US" sz="2800" dirty="0">
                <a:solidFill>
                  <a:prstClr val="black"/>
                </a:solidFill>
                <a:cs typeface="Times New Roman" pitchFamily="18" charset="0"/>
              </a:endParaRPr>
            </a:p>
          </p:txBody>
        </p:sp>
        <p:cxnSp>
          <p:nvCxnSpPr>
            <p:cNvPr id="50" name="Straight Connector 49"/>
            <p:cNvCxnSpPr/>
            <p:nvPr/>
          </p:nvCxnSpPr>
          <p:spPr>
            <a:xfrm>
              <a:off x="0" y="2590800"/>
              <a:ext cx="9144000" cy="0"/>
            </a:xfrm>
            <a:prstGeom prst="line">
              <a:avLst/>
            </a:prstGeom>
            <a:ln w="38100">
              <a:solidFill>
                <a:srgbClr val="000000">
                  <a:alpha val="50196"/>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0" y="3124200"/>
              <a:ext cx="9144000" cy="0"/>
            </a:xfrm>
            <a:prstGeom prst="line">
              <a:avLst/>
            </a:prstGeom>
            <a:ln w="38100">
              <a:solidFill>
                <a:srgbClr val="000000">
                  <a:alpha val="50196"/>
                </a:srgb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01340" y="3048000"/>
              <a:ext cx="2637260" cy="1138773"/>
            </a:xfrm>
            <a:prstGeom prst="rect">
              <a:avLst/>
            </a:prstGeom>
            <a:noFill/>
          </p:spPr>
          <p:txBody>
            <a:bodyPr wrap="none" rtlCol="0">
              <a:spAutoFit/>
            </a:bodyPr>
            <a:lstStyle/>
            <a:p>
              <a:pPr algn="ctr"/>
              <a:r>
                <a:rPr lang="en-US" sz="2800" i="1" dirty="0" smtClean="0">
                  <a:solidFill>
                    <a:prstClr val="black"/>
                  </a:solidFill>
                  <a:cs typeface="Times New Roman" pitchFamily="18" charset="0"/>
                </a:rPr>
                <a:t>“Righteousness”</a:t>
              </a:r>
            </a:p>
            <a:p>
              <a:pPr algn="ctr"/>
              <a:r>
                <a:rPr lang="en-US" sz="2000" i="1" dirty="0" smtClean="0">
                  <a:solidFill>
                    <a:prstClr val="black"/>
                  </a:solidFill>
                  <a:cs typeface="Times New Roman" pitchFamily="18" charset="0"/>
                </a:rPr>
                <a:t>faith, belief, obedience,</a:t>
              </a:r>
            </a:p>
            <a:p>
              <a:pPr algn="ctr"/>
              <a:r>
                <a:rPr lang="en-US" sz="2000" i="1" dirty="0" smtClean="0">
                  <a:solidFill>
                    <a:prstClr val="black"/>
                  </a:solidFill>
                  <a:cs typeface="Times New Roman" pitchFamily="18" charset="0"/>
                </a:rPr>
                <a:t>and chastening</a:t>
              </a:r>
              <a:endParaRPr lang="en-US" sz="2800" i="1" dirty="0">
                <a:solidFill>
                  <a:prstClr val="black"/>
                </a:solidFill>
                <a:cs typeface="Times New Roman" pitchFamily="18" charset="0"/>
              </a:endParaRPr>
            </a:p>
          </p:txBody>
        </p:sp>
        <p:sp>
          <p:nvSpPr>
            <p:cNvPr id="53" name="TextBox 52"/>
            <p:cNvSpPr txBox="1"/>
            <p:nvPr/>
          </p:nvSpPr>
          <p:spPr>
            <a:xfrm>
              <a:off x="3216456" y="3048000"/>
              <a:ext cx="2674130" cy="1138773"/>
            </a:xfrm>
            <a:prstGeom prst="rect">
              <a:avLst/>
            </a:prstGeom>
            <a:noFill/>
          </p:spPr>
          <p:txBody>
            <a:bodyPr wrap="none" rtlCol="0">
              <a:spAutoFit/>
            </a:bodyPr>
            <a:lstStyle/>
            <a:p>
              <a:pPr algn="ctr"/>
              <a:r>
                <a:rPr lang="en-US" sz="2800" i="1" dirty="0" smtClean="0">
                  <a:solidFill>
                    <a:prstClr val="black"/>
                  </a:solidFill>
                  <a:cs typeface="Times New Roman" pitchFamily="18" charset="0"/>
                </a:rPr>
                <a:t>“Sensuousness”</a:t>
              </a:r>
            </a:p>
            <a:p>
              <a:pPr algn="ctr"/>
              <a:r>
                <a:rPr lang="en-US" sz="2000" i="1" dirty="0" smtClean="0">
                  <a:solidFill>
                    <a:prstClr val="black"/>
                  </a:solidFill>
                  <a:cs typeface="Times New Roman" pitchFamily="18" charset="0"/>
                </a:rPr>
                <a:t>doubt, question, disobey</a:t>
              </a:r>
            </a:p>
            <a:p>
              <a:pPr algn="ctr"/>
              <a:r>
                <a:rPr lang="en-US" sz="2000" i="1" dirty="0" smtClean="0">
                  <a:solidFill>
                    <a:prstClr val="black"/>
                  </a:solidFill>
                  <a:cs typeface="Times New Roman" pitchFamily="18" charset="0"/>
                </a:rPr>
                <a:t>and </a:t>
              </a:r>
              <a:r>
                <a:rPr lang="en-US" sz="2000" i="1" dirty="0" err="1" smtClean="0">
                  <a:solidFill>
                    <a:prstClr val="black"/>
                  </a:solidFill>
                  <a:cs typeface="Times New Roman" pitchFamily="18" charset="0"/>
                </a:rPr>
                <a:t>permissivness</a:t>
              </a:r>
              <a:endParaRPr lang="en-US" sz="2000" i="1" dirty="0">
                <a:solidFill>
                  <a:prstClr val="black"/>
                </a:solidFill>
                <a:cs typeface="Times New Roman" pitchFamily="18" charset="0"/>
              </a:endParaRPr>
            </a:p>
          </p:txBody>
        </p:sp>
        <p:sp>
          <p:nvSpPr>
            <p:cNvPr id="54" name="TextBox 53"/>
            <p:cNvSpPr txBox="1"/>
            <p:nvPr/>
          </p:nvSpPr>
          <p:spPr>
            <a:xfrm>
              <a:off x="6032650" y="3048000"/>
              <a:ext cx="2545889" cy="1138773"/>
            </a:xfrm>
            <a:prstGeom prst="rect">
              <a:avLst/>
            </a:prstGeom>
            <a:noFill/>
          </p:spPr>
          <p:txBody>
            <a:bodyPr wrap="none" rtlCol="0">
              <a:spAutoFit/>
            </a:bodyPr>
            <a:lstStyle/>
            <a:p>
              <a:pPr algn="ctr"/>
              <a:r>
                <a:rPr lang="en-US" sz="2800" i="1" dirty="0" smtClean="0">
                  <a:solidFill>
                    <a:prstClr val="black"/>
                  </a:solidFill>
                  <a:cs typeface="Times New Roman" pitchFamily="18" charset="0"/>
                </a:rPr>
                <a:t>“Reasoning”</a:t>
              </a:r>
            </a:p>
            <a:p>
              <a:pPr algn="ctr"/>
              <a:r>
                <a:rPr lang="en-US" sz="2000" i="1" dirty="0" smtClean="0">
                  <a:solidFill>
                    <a:prstClr val="black"/>
                  </a:solidFill>
                  <a:cs typeface="Times New Roman" pitchFamily="18" charset="0"/>
                </a:rPr>
                <a:t>   seduction, deception,</a:t>
              </a:r>
            </a:p>
            <a:p>
              <a:pPr algn="ctr"/>
              <a:r>
                <a:rPr lang="en-US" sz="2000" i="1" dirty="0" smtClean="0">
                  <a:solidFill>
                    <a:prstClr val="black"/>
                  </a:solidFill>
                  <a:cs typeface="Times New Roman" pitchFamily="18" charset="0"/>
                </a:rPr>
                <a:t>and manipulation</a:t>
              </a:r>
              <a:endParaRPr lang="en-US" sz="2400" i="1" dirty="0">
                <a:solidFill>
                  <a:prstClr val="black"/>
                </a:solidFill>
                <a:cs typeface="Times New Roman" pitchFamily="18" charset="0"/>
              </a:endParaRPr>
            </a:p>
          </p:txBody>
        </p:sp>
        <p:cxnSp>
          <p:nvCxnSpPr>
            <p:cNvPr id="55" name="Straight Connector 54"/>
            <p:cNvCxnSpPr/>
            <p:nvPr/>
          </p:nvCxnSpPr>
          <p:spPr>
            <a:xfrm>
              <a:off x="0" y="4127718"/>
              <a:ext cx="9144000" cy="0"/>
            </a:xfrm>
            <a:prstGeom prst="line">
              <a:avLst/>
            </a:prstGeom>
            <a:ln w="38100">
              <a:solidFill>
                <a:srgbClr val="000000">
                  <a:alpha val="50196"/>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4661118"/>
              <a:ext cx="9144000" cy="0"/>
            </a:xfrm>
            <a:prstGeom prst="line">
              <a:avLst/>
            </a:prstGeom>
            <a:ln w="38100">
              <a:solidFill>
                <a:srgbClr val="000000">
                  <a:alpha val="50196"/>
                </a:srgb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49102" y="4137898"/>
              <a:ext cx="2295821"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Consciousness</a:t>
              </a:r>
              <a:endParaRPr lang="en-US" sz="2800" i="1" dirty="0">
                <a:solidFill>
                  <a:prstClr val="black"/>
                </a:solidFill>
                <a:cs typeface="Times New Roman" pitchFamily="18" charset="0"/>
              </a:endParaRPr>
            </a:p>
          </p:txBody>
        </p:sp>
        <p:sp>
          <p:nvSpPr>
            <p:cNvPr id="58" name="TextBox 57"/>
            <p:cNvSpPr txBox="1"/>
            <p:nvPr/>
          </p:nvSpPr>
          <p:spPr>
            <a:xfrm>
              <a:off x="3124200" y="4127718"/>
              <a:ext cx="2914580"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Self-consciousness</a:t>
              </a:r>
              <a:endParaRPr lang="en-US" sz="2800" i="1" dirty="0">
                <a:solidFill>
                  <a:prstClr val="black"/>
                </a:solidFill>
                <a:cs typeface="Times New Roman" pitchFamily="18" charset="0"/>
              </a:endParaRPr>
            </a:p>
          </p:txBody>
        </p:sp>
        <p:sp>
          <p:nvSpPr>
            <p:cNvPr id="59" name="TextBox 58"/>
            <p:cNvSpPr txBox="1"/>
            <p:nvPr/>
          </p:nvSpPr>
          <p:spPr>
            <a:xfrm>
              <a:off x="6324600" y="4127718"/>
              <a:ext cx="2100255"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“Reasoning”</a:t>
              </a:r>
              <a:endParaRPr lang="en-US" sz="2800" i="1" dirty="0">
                <a:solidFill>
                  <a:prstClr val="black"/>
                </a:solidFill>
                <a:cs typeface="Times New Roman" pitchFamily="18" charset="0"/>
              </a:endParaRPr>
            </a:p>
          </p:txBody>
        </p:sp>
        <p:sp>
          <p:nvSpPr>
            <p:cNvPr id="60" name="TextBox 59"/>
            <p:cNvSpPr txBox="1"/>
            <p:nvPr/>
          </p:nvSpPr>
          <p:spPr>
            <a:xfrm>
              <a:off x="838513" y="4648200"/>
              <a:ext cx="1955985" cy="1938992"/>
            </a:xfrm>
            <a:prstGeom prst="rect">
              <a:avLst/>
            </a:prstGeom>
            <a:noFill/>
          </p:spPr>
          <p:txBody>
            <a:bodyPr wrap="none" rtlCol="0">
              <a:spAutoFit/>
            </a:bodyPr>
            <a:lstStyle/>
            <a:p>
              <a:pPr algn="ctr"/>
              <a:r>
                <a:rPr lang="en-US" sz="2400" dirty="0" smtClean="0">
                  <a:solidFill>
                    <a:prstClr val="black"/>
                  </a:solidFill>
                  <a:cs typeface="Times New Roman" pitchFamily="18" charset="0"/>
                </a:rPr>
                <a:t>Position</a:t>
              </a:r>
            </a:p>
            <a:p>
              <a:pPr algn="ctr"/>
              <a:r>
                <a:rPr lang="en-US" sz="2400" dirty="0" smtClean="0">
                  <a:solidFill>
                    <a:prstClr val="black"/>
                  </a:solidFill>
                  <a:cs typeface="Times New Roman" pitchFamily="18" charset="0"/>
                </a:rPr>
                <a:t>Knowing</a:t>
              </a:r>
            </a:p>
            <a:p>
              <a:pPr algn="ctr"/>
              <a:r>
                <a:rPr lang="en-US" sz="2400" i="1" dirty="0" smtClean="0">
                  <a:solidFill>
                    <a:prstClr val="black"/>
                  </a:solidFill>
                  <a:cs typeface="Times New Roman" pitchFamily="18" charset="0"/>
                </a:rPr>
                <a:t>“Is” “Not”</a:t>
              </a:r>
            </a:p>
            <a:p>
              <a:pPr algn="ctr"/>
              <a:r>
                <a:rPr lang="en-US" sz="2400" i="1" dirty="0" smtClean="0">
                  <a:solidFill>
                    <a:prstClr val="black"/>
                  </a:solidFill>
                  <a:cs typeface="Times New Roman" pitchFamily="18" charset="0"/>
                </a:rPr>
                <a:t>Patriarch</a:t>
              </a:r>
              <a:endParaRPr lang="en-US" sz="2000" i="1" dirty="0" smtClean="0">
                <a:solidFill>
                  <a:prstClr val="black"/>
                </a:solidFill>
                <a:cs typeface="Times New Roman" pitchFamily="18" charset="0"/>
              </a:endParaRPr>
            </a:p>
            <a:p>
              <a:pPr algn="ctr"/>
              <a:r>
                <a:rPr lang="en-US" sz="2000" i="1" dirty="0" smtClean="0">
                  <a:solidFill>
                    <a:prstClr val="black"/>
                  </a:solidFill>
                  <a:cs typeface="Times New Roman" pitchFamily="18" charset="0"/>
                </a:rPr>
                <a:t>Husband/Father</a:t>
              </a:r>
              <a:r>
                <a:rPr lang="en-US" sz="2400" dirty="0" smtClean="0">
                  <a:solidFill>
                    <a:prstClr val="black"/>
                  </a:solidFill>
                  <a:cs typeface="Times New Roman" pitchFamily="18" charset="0"/>
                </a:rPr>
                <a:t> </a:t>
              </a:r>
              <a:endParaRPr lang="en-US" sz="2400" dirty="0">
                <a:solidFill>
                  <a:prstClr val="black"/>
                </a:solidFill>
                <a:cs typeface="Times New Roman" pitchFamily="18" charset="0"/>
              </a:endParaRPr>
            </a:p>
          </p:txBody>
        </p:sp>
        <p:sp>
          <p:nvSpPr>
            <p:cNvPr id="61" name="Rounded Rectangle 60"/>
            <p:cNvSpPr/>
            <p:nvPr/>
          </p:nvSpPr>
          <p:spPr>
            <a:xfrm>
              <a:off x="3429000" y="762000"/>
              <a:ext cx="2286000" cy="381000"/>
            </a:xfrm>
            <a:prstGeom prst="round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cs typeface="Times New Roman" pitchFamily="18" charset="0"/>
                </a:rPr>
                <a:t>(</a:t>
              </a:r>
              <a:r>
                <a:rPr lang="en-US" sz="2800" b="1" i="1" dirty="0" smtClean="0">
                  <a:solidFill>
                    <a:prstClr val="black"/>
                  </a:solidFill>
                  <a:cs typeface="Times New Roman" pitchFamily="18" charset="0"/>
                </a:rPr>
                <a:t>Paradigms</a:t>
              </a:r>
              <a:r>
                <a:rPr lang="en-US" sz="2800" b="1" dirty="0" smtClean="0">
                  <a:solidFill>
                    <a:prstClr val="black"/>
                  </a:solidFill>
                  <a:cs typeface="Times New Roman" pitchFamily="18" charset="0"/>
                </a:rPr>
                <a:t>)</a:t>
              </a:r>
              <a:endParaRPr lang="en-US" sz="2800" dirty="0">
                <a:solidFill>
                  <a:prstClr val="black"/>
                </a:solidFill>
              </a:endParaRPr>
            </a:p>
          </p:txBody>
        </p:sp>
        <p:sp>
          <p:nvSpPr>
            <p:cNvPr id="62" name="TextBox 61"/>
            <p:cNvSpPr txBox="1"/>
            <p:nvPr/>
          </p:nvSpPr>
          <p:spPr>
            <a:xfrm>
              <a:off x="3733800" y="1600200"/>
              <a:ext cx="1638590"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Antithesis</a:t>
              </a:r>
              <a:endParaRPr lang="en-US" sz="2800" i="1" dirty="0">
                <a:solidFill>
                  <a:prstClr val="black"/>
                </a:solidFill>
                <a:cs typeface="Times New Roman" pitchFamily="18" charset="0"/>
              </a:endParaRPr>
            </a:p>
          </p:txBody>
        </p:sp>
        <p:sp>
          <p:nvSpPr>
            <p:cNvPr id="63" name="TextBox 62"/>
            <p:cNvSpPr txBox="1"/>
            <p:nvPr/>
          </p:nvSpPr>
          <p:spPr>
            <a:xfrm>
              <a:off x="6517158" y="1600200"/>
              <a:ext cx="1560042"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Synthesis</a:t>
              </a:r>
              <a:endParaRPr lang="en-US" sz="2800" i="1" dirty="0">
                <a:solidFill>
                  <a:prstClr val="black"/>
                </a:solidFill>
                <a:cs typeface="Times New Roman" pitchFamily="18" charset="0"/>
              </a:endParaRPr>
            </a:p>
          </p:txBody>
        </p:sp>
        <p:cxnSp>
          <p:nvCxnSpPr>
            <p:cNvPr id="64" name="Straight Connector 63"/>
            <p:cNvCxnSpPr/>
            <p:nvPr/>
          </p:nvCxnSpPr>
          <p:spPr>
            <a:xfrm>
              <a:off x="0" y="1600200"/>
              <a:ext cx="9144000" cy="0"/>
            </a:xfrm>
            <a:prstGeom prst="line">
              <a:avLst/>
            </a:prstGeom>
            <a:ln w="38100">
              <a:solidFill>
                <a:srgbClr val="000000">
                  <a:alpha val="50196"/>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219200" y="1600200"/>
              <a:ext cx="1120820"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Thesis</a:t>
              </a:r>
              <a:endParaRPr lang="en-US" sz="2800" i="1" dirty="0">
                <a:solidFill>
                  <a:prstClr val="black"/>
                </a:solidFill>
                <a:cs typeface="Times New Roman" pitchFamily="18" charset="0"/>
              </a:endParaRPr>
            </a:p>
          </p:txBody>
        </p:sp>
        <p:sp>
          <p:nvSpPr>
            <p:cNvPr id="67" name="TextBox 66"/>
            <p:cNvSpPr txBox="1"/>
            <p:nvPr/>
          </p:nvSpPr>
          <p:spPr>
            <a:xfrm>
              <a:off x="3679926" y="4648200"/>
              <a:ext cx="1737975" cy="1969770"/>
            </a:xfrm>
            <a:prstGeom prst="rect">
              <a:avLst/>
            </a:prstGeom>
            <a:noFill/>
          </p:spPr>
          <p:txBody>
            <a:bodyPr wrap="none" rtlCol="0">
              <a:spAutoFit/>
            </a:bodyPr>
            <a:lstStyle/>
            <a:p>
              <a:pPr algn="ctr"/>
              <a:r>
                <a:rPr lang="en-US" sz="2400" dirty="0" smtClean="0">
                  <a:solidFill>
                    <a:prstClr val="black"/>
                  </a:solidFill>
                  <a:cs typeface="Times New Roman" pitchFamily="18" charset="0"/>
                </a:rPr>
                <a:t>Relationship</a:t>
              </a:r>
            </a:p>
            <a:p>
              <a:pPr algn="ctr"/>
              <a:r>
                <a:rPr lang="en-US" sz="2400" dirty="0" smtClean="0">
                  <a:solidFill>
                    <a:prstClr val="black"/>
                  </a:solidFill>
                  <a:cs typeface="Times New Roman" pitchFamily="18" charset="0"/>
                </a:rPr>
                <a:t>Feelings</a:t>
              </a:r>
            </a:p>
            <a:p>
              <a:pPr algn="ctr"/>
              <a:r>
                <a:rPr lang="en-US" sz="2400" i="1" dirty="0" smtClean="0">
                  <a:solidFill>
                    <a:prstClr val="black"/>
                  </a:solidFill>
                  <a:cs typeface="Times New Roman" pitchFamily="18" charset="0"/>
                </a:rPr>
                <a:t>“ought”</a:t>
              </a:r>
            </a:p>
            <a:p>
              <a:pPr algn="ctr"/>
              <a:r>
                <a:rPr lang="en-US" sz="2400" i="1" dirty="0" smtClean="0">
                  <a:solidFill>
                    <a:prstClr val="black"/>
                  </a:solidFill>
                  <a:cs typeface="Times New Roman" pitchFamily="18" charset="0"/>
                </a:rPr>
                <a:t>Matriarch</a:t>
              </a:r>
              <a:br>
                <a:rPr lang="en-US" sz="2400" i="1" dirty="0" smtClean="0">
                  <a:solidFill>
                    <a:prstClr val="black"/>
                  </a:solidFill>
                  <a:cs typeface="Times New Roman" pitchFamily="18" charset="0"/>
                </a:rPr>
              </a:br>
              <a:r>
                <a:rPr lang="en-US" sz="300" i="1" dirty="0" smtClean="0">
                  <a:solidFill>
                    <a:prstClr val="black"/>
                  </a:solidFill>
                  <a:cs typeface="Times New Roman" pitchFamily="18" charset="0"/>
                </a:rPr>
                <a:t/>
              </a:r>
              <a:br>
                <a:rPr lang="en-US" sz="300" i="1" dirty="0" smtClean="0">
                  <a:solidFill>
                    <a:prstClr val="black"/>
                  </a:solidFill>
                  <a:cs typeface="Times New Roman" pitchFamily="18" charset="0"/>
                </a:rPr>
              </a:br>
              <a:r>
                <a:rPr lang="en-US" sz="2000" i="1" dirty="0" smtClean="0">
                  <a:solidFill>
                    <a:prstClr val="black"/>
                  </a:solidFill>
                  <a:cs typeface="Times New Roman" pitchFamily="18" charset="0"/>
                </a:rPr>
                <a:t>Wife/Mother</a:t>
              </a:r>
              <a:endParaRPr lang="en-US" sz="2000" dirty="0">
                <a:solidFill>
                  <a:prstClr val="black"/>
                </a:solidFill>
                <a:cs typeface="Times New Roman" pitchFamily="18" charset="0"/>
              </a:endParaRPr>
            </a:p>
          </p:txBody>
        </p:sp>
        <p:sp>
          <p:nvSpPr>
            <p:cNvPr id="68" name="TextBox 67"/>
            <p:cNvSpPr txBox="1"/>
            <p:nvPr/>
          </p:nvSpPr>
          <p:spPr>
            <a:xfrm>
              <a:off x="6151330" y="4648200"/>
              <a:ext cx="2364750" cy="2154436"/>
            </a:xfrm>
            <a:prstGeom prst="rect">
              <a:avLst/>
            </a:prstGeom>
            <a:noFill/>
          </p:spPr>
          <p:txBody>
            <a:bodyPr wrap="none" rtlCol="0">
              <a:spAutoFit/>
            </a:bodyPr>
            <a:lstStyle/>
            <a:p>
              <a:pPr algn="ctr"/>
              <a:r>
                <a:rPr lang="en-US" sz="2400" dirty="0" smtClean="0">
                  <a:solidFill>
                    <a:prstClr val="black"/>
                  </a:solidFill>
                  <a:cs typeface="Times New Roman" pitchFamily="18" charset="0"/>
                </a:rPr>
                <a:t>Justification</a:t>
              </a:r>
            </a:p>
            <a:p>
              <a:pPr algn="ctr"/>
              <a:r>
                <a:rPr lang="en-US" sz="2400" dirty="0" smtClean="0">
                  <a:solidFill>
                    <a:prstClr val="black"/>
                  </a:solidFill>
                  <a:cs typeface="Times New Roman" pitchFamily="18" charset="0"/>
                </a:rPr>
                <a:t>Thinking</a:t>
              </a:r>
            </a:p>
            <a:p>
              <a:pPr algn="ctr"/>
              <a:r>
                <a:rPr lang="en-US" sz="2400" i="1" dirty="0" smtClean="0">
                  <a:solidFill>
                    <a:prstClr val="black"/>
                  </a:solidFill>
                  <a:cs typeface="Times New Roman" pitchFamily="18" charset="0"/>
                </a:rPr>
                <a:t>“Seem to”</a:t>
              </a:r>
            </a:p>
            <a:p>
              <a:pPr algn="ctr"/>
              <a:r>
                <a:rPr lang="en-US" sz="2400" i="1" dirty="0" smtClean="0">
                  <a:solidFill>
                    <a:prstClr val="black"/>
                  </a:solidFill>
                  <a:cs typeface="Times New Roman" pitchFamily="18" charset="0"/>
                </a:rPr>
                <a:t>Heresiarch</a:t>
              </a:r>
            </a:p>
            <a:p>
              <a:pPr algn="ctr"/>
              <a:r>
                <a:rPr lang="en-US" i="1" dirty="0" smtClean="0">
                  <a:solidFill>
                    <a:prstClr val="black"/>
                  </a:solidFill>
                  <a:cs typeface="Times New Roman" pitchFamily="18" charset="0"/>
                </a:rPr>
                <a:t>Facilitator of ‘change’/</a:t>
              </a:r>
              <a:r>
                <a:rPr lang="en-US" dirty="0" smtClean="0">
                  <a:solidFill>
                    <a:prstClr val="black"/>
                  </a:solidFill>
                  <a:cs typeface="Times New Roman" pitchFamily="18" charset="0"/>
                </a:rPr>
                <a:t/>
              </a:r>
              <a:br>
                <a:rPr lang="en-US" dirty="0" smtClean="0">
                  <a:solidFill>
                    <a:prstClr val="black"/>
                  </a:solidFill>
                  <a:cs typeface="Times New Roman" pitchFamily="18" charset="0"/>
                </a:rPr>
              </a:br>
              <a:r>
                <a:rPr lang="en-US" sz="2000" i="1" dirty="0" smtClean="0">
                  <a:solidFill>
                    <a:prstClr val="black"/>
                  </a:solidFill>
                  <a:cs typeface="Times New Roman" pitchFamily="18" charset="0"/>
                </a:rPr>
                <a:t>Children</a:t>
              </a:r>
              <a:endParaRPr lang="en-US" dirty="0">
                <a:solidFill>
                  <a:prstClr val="black"/>
                </a:solidFill>
                <a:cs typeface="Times New Roman" pitchFamily="18" charset="0"/>
              </a:endParaRPr>
            </a:p>
          </p:txBody>
        </p:sp>
        <p:cxnSp>
          <p:nvCxnSpPr>
            <p:cNvPr id="69" name="Straight Arrow Connector 68"/>
            <p:cNvCxnSpPr/>
            <p:nvPr/>
          </p:nvCxnSpPr>
          <p:spPr>
            <a:xfrm rot="10800000">
              <a:off x="5410202" y="4953000"/>
              <a:ext cx="685798"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0800000">
              <a:off x="5334001" y="5257800"/>
              <a:ext cx="685798"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10800000" flipV="1">
              <a:off x="5410202" y="6400800"/>
              <a:ext cx="685798" cy="1"/>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0800000" flipV="1">
              <a:off x="2935990" y="49530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0800000" flipV="1">
              <a:off x="2935990" y="5257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0800000" flipV="1">
              <a:off x="2935990" y="6400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7" name="Up Arrow 76"/>
            <p:cNvSpPr/>
            <p:nvPr/>
          </p:nvSpPr>
          <p:spPr>
            <a:xfrm>
              <a:off x="0" y="4343400"/>
              <a:ext cx="990600" cy="2362200"/>
            </a:xfrm>
            <a:prstGeom prst="upArrow">
              <a:avLst/>
            </a:prstGeom>
            <a:ln/>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en-US" sz="2800" dirty="0" smtClean="0">
                  <a:solidFill>
                    <a:prstClr val="white"/>
                  </a:solidFill>
                  <a:effectLst>
                    <a:outerShdw blurRad="38100" dist="38100" dir="2700000" algn="tl">
                      <a:srgbClr val="000000">
                        <a:alpha val="43137"/>
                      </a:srgbClr>
                    </a:outerShdw>
                  </a:effectLst>
                </a:rPr>
                <a:t>Justification</a:t>
              </a:r>
              <a:endParaRPr lang="en-US" sz="2800" dirty="0">
                <a:solidFill>
                  <a:prstClr val="white"/>
                </a:solidFill>
                <a:effectLst>
                  <a:outerShdw blurRad="38100" dist="38100" dir="2700000" algn="tl">
                    <a:srgbClr val="000000">
                      <a:alpha val="43137"/>
                    </a:srgbClr>
                  </a:outerShdw>
                </a:effectLst>
              </a:endParaRPr>
            </a:p>
          </p:txBody>
        </p:sp>
        <p:sp>
          <p:nvSpPr>
            <p:cNvPr id="78" name="Left Arrow 77"/>
            <p:cNvSpPr/>
            <p:nvPr/>
          </p:nvSpPr>
          <p:spPr>
            <a:xfrm>
              <a:off x="6248400" y="4526280"/>
              <a:ext cx="2133600" cy="762000"/>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TextBox 87"/>
            <p:cNvSpPr txBox="1"/>
            <p:nvPr/>
          </p:nvSpPr>
          <p:spPr>
            <a:xfrm>
              <a:off x="190381" y="1600200"/>
              <a:ext cx="800219" cy="990600"/>
            </a:xfrm>
            <a:prstGeom prst="rect">
              <a:avLst/>
            </a:prstGeom>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dirty="0" smtClean="0">
                  <a:solidFill>
                    <a:prstClr val="white"/>
                  </a:solidFill>
                  <a:effectLst>
                    <a:outerShdw blurRad="38100" dist="38100" dir="2700000" algn="tl">
                      <a:srgbClr val="000000">
                        <a:alpha val="43137"/>
                      </a:srgbClr>
                    </a:outerShdw>
                  </a:effectLst>
                </a:rPr>
                <a:t>Preach</a:t>
              </a:r>
              <a:br>
                <a:rPr lang="en-US" sz="2000" b="1" dirty="0" smtClean="0">
                  <a:solidFill>
                    <a:prstClr val="white"/>
                  </a:solidFill>
                  <a:effectLst>
                    <a:outerShdw blurRad="38100" dist="38100" dir="2700000" algn="tl">
                      <a:srgbClr val="000000">
                        <a:alpha val="43137"/>
                      </a:srgbClr>
                    </a:outerShdw>
                  </a:effectLst>
                </a:rPr>
              </a:br>
              <a:r>
                <a:rPr lang="en-US" sz="2000" b="1" dirty="0" smtClean="0">
                  <a:solidFill>
                    <a:prstClr val="white"/>
                  </a:solidFill>
                  <a:effectLst>
                    <a:outerShdw blurRad="38100" dist="38100" dir="2700000" algn="tl">
                      <a:srgbClr val="000000">
                        <a:alpha val="43137"/>
                      </a:srgbClr>
                    </a:outerShdw>
                  </a:effectLst>
                </a:rPr>
                <a:t>Teach</a:t>
              </a:r>
              <a:endParaRPr lang="en-US" sz="2000" b="1" dirty="0">
                <a:solidFill>
                  <a:prstClr val="white"/>
                </a:solidFill>
                <a:effectLst>
                  <a:outerShdw blurRad="38100" dist="38100" dir="2700000" algn="tl">
                    <a:srgbClr val="000000">
                      <a:alpha val="43137"/>
                    </a:srgbClr>
                  </a:outerShdw>
                </a:effectLst>
              </a:endParaRPr>
            </a:p>
          </p:txBody>
        </p:sp>
        <p:sp>
          <p:nvSpPr>
            <p:cNvPr id="89" name="TextBox 88"/>
            <p:cNvSpPr txBox="1"/>
            <p:nvPr/>
          </p:nvSpPr>
          <p:spPr>
            <a:xfrm>
              <a:off x="5638800" y="1600200"/>
              <a:ext cx="461665" cy="990600"/>
            </a:xfrm>
            <a:prstGeom prst="rect">
              <a:avLst/>
            </a:prstGeom>
            <a:solidFill>
              <a:srgbClr val="FF0000"/>
            </a:solidFill>
            <a:ln>
              <a:solidFill>
                <a:schemeClr val="tx1"/>
              </a:solidFill>
            </a:ln>
          </p:spPr>
          <p:txBody>
            <a:bodyPr vert="vert270" wrap="square" rtlCol="0">
              <a:spAutoFit/>
            </a:bodyPr>
            <a:lstStyle/>
            <a:p>
              <a:pPr algn="ctr"/>
              <a:r>
                <a:rPr lang="en-US" b="1" dirty="0" smtClean="0">
                  <a:solidFill>
                    <a:prstClr val="white"/>
                  </a:solidFill>
                  <a:effectLst>
                    <a:outerShdw blurRad="38100" dist="38100" dir="2700000" algn="tl">
                      <a:srgbClr val="000000">
                        <a:alpha val="43137"/>
                      </a:srgbClr>
                    </a:outerShdw>
                  </a:effectLst>
                </a:rPr>
                <a:t>Dialogue</a:t>
              </a:r>
              <a:endParaRPr lang="en-US" b="1" dirty="0">
                <a:solidFill>
                  <a:prstClr val="white"/>
                </a:solidFill>
                <a:effectLst>
                  <a:outerShdw blurRad="38100" dist="38100" dir="2700000" algn="tl">
                    <a:srgbClr val="000000">
                      <a:alpha val="43137"/>
                    </a:srgbClr>
                  </a:outerShdw>
                </a:effectLst>
              </a:endParaRPr>
            </a:p>
          </p:txBody>
        </p:sp>
        <p:cxnSp>
          <p:nvCxnSpPr>
            <p:cNvPr id="92" name="Straight Arrow Connector 91"/>
            <p:cNvCxnSpPr/>
            <p:nvPr/>
          </p:nvCxnSpPr>
          <p:spPr>
            <a:xfrm rot="10800000" flipV="1">
              <a:off x="2935990" y="6019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0800000" flipV="1">
              <a:off x="2935990" y="5638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819400" y="4648200"/>
              <a:ext cx="553998" cy="2209799"/>
            </a:xfrm>
            <a:prstGeom prst="rect">
              <a:avLst/>
            </a:prstGeom>
            <a:solidFill>
              <a:schemeClr val="bg1">
                <a:lumMod val="50000"/>
              </a:schemeClr>
            </a:solidFill>
          </p:spPr>
          <p:txBody>
            <a:bodyPr vert="vert270" wrap="square" rtlCol="0">
              <a:spAutoFit/>
            </a:bodyPr>
            <a:lstStyle/>
            <a:p>
              <a:pPr algn="ctr"/>
              <a:r>
                <a:rPr lang="en-US" sz="2400" b="1" dirty="0" smtClean="0">
                  <a:solidFill>
                    <a:prstClr val="white"/>
                  </a:solidFill>
                </a:rPr>
                <a:t>Restrains</a:t>
              </a:r>
              <a:endParaRPr lang="en-US" sz="2400" b="1" dirty="0">
                <a:solidFill>
                  <a:prstClr val="white"/>
                </a:solidFill>
              </a:endParaRPr>
            </a:p>
          </p:txBody>
        </p:sp>
        <p:cxnSp>
          <p:nvCxnSpPr>
            <p:cNvPr id="94" name="Straight Arrow Connector 93"/>
            <p:cNvCxnSpPr/>
            <p:nvPr/>
          </p:nvCxnSpPr>
          <p:spPr>
            <a:xfrm flipH="1">
              <a:off x="5334003" y="5602288"/>
              <a:ext cx="685797" cy="3651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0800000">
              <a:off x="5334001" y="6019800"/>
              <a:ext cx="685798"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638800" y="4648201"/>
              <a:ext cx="553998" cy="2209799"/>
            </a:xfrm>
            <a:prstGeom prst="rect">
              <a:avLst/>
            </a:prstGeom>
            <a:solidFill>
              <a:srgbClr val="FF0000"/>
            </a:solidFill>
            <a:ln>
              <a:solidFill>
                <a:schemeClr val="tx1"/>
              </a:solidFill>
            </a:ln>
          </p:spPr>
          <p:txBody>
            <a:bodyPr vert="vert270" wrap="square" rtlCol="0">
              <a:spAutoFit/>
            </a:bodyPr>
            <a:lstStyle/>
            <a:p>
              <a:pPr algn="ctr"/>
              <a:r>
                <a:rPr lang="en-US" sz="2400" b="1" dirty="0" smtClean="0">
                  <a:solidFill>
                    <a:prstClr val="white"/>
                  </a:solidFill>
                  <a:effectLst>
                    <a:outerShdw blurRad="38100" dist="38100" dir="2700000" algn="tl">
                      <a:srgbClr val="000000">
                        <a:alpha val="43137"/>
                      </a:srgbClr>
                    </a:outerShdw>
                  </a:effectLst>
                </a:rPr>
                <a:t>Liberates</a:t>
              </a:r>
              <a:endParaRPr lang="en-US" sz="2400" b="1" dirty="0">
                <a:solidFill>
                  <a:prstClr val="white"/>
                </a:solidFill>
                <a:effectLst>
                  <a:outerShdw blurRad="38100" dist="38100" dir="2700000" algn="tl">
                    <a:srgbClr val="000000">
                      <a:alpha val="43137"/>
                    </a:srgbClr>
                  </a:outerShdw>
                </a:effectLst>
              </a:endParaRPr>
            </a:p>
          </p:txBody>
        </p:sp>
        <p:sp>
          <p:nvSpPr>
            <p:cNvPr id="65" name="TextBox 64"/>
            <p:cNvSpPr txBox="1"/>
            <p:nvPr/>
          </p:nvSpPr>
          <p:spPr>
            <a:xfrm>
              <a:off x="5638800" y="76200"/>
              <a:ext cx="3352800"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lean unto thine own</a:t>
              </a:r>
            </a:p>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understanding.</a:t>
              </a:r>
              <a:endParaRPr lang="en-US" sz="2000" dirty="0">
                <a:solidFill>
                  <a:prstClr val="white"/>
                </a:solidFill>
                <a:effectLst>
                  <a:outerShdw blurRad="38100" dist="38100" dir="2700000" algn="tl">
                    <a:srgbClr val="000000">
                      <a:alpha val="43137"/>
                    </a:srgbClr>
                  </a:outerShdw>
                </a:effectLst>
                <a:cs typeface="Times New Roman" pitchFamily="18" charset="0"/>
              </a:endParaRPr>
            </a:p>
          </p:txBody>
        </p:sp>
        <p:sp>
          <p:nvSpPr>
            <p:cNvPr id="75" name="TextBox 74"/>
            <p:cNvSpPr txBox="1"/>
            <p:nvPr/>
          </p:nvSpPr>
          <p:spPr>
            <a:xfrm>
              <a:off x="228600" y="76200"/>
              <a:ext cx="3124200"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“Trust in the Lord with</a:t>
              </a:r>
            </a:p>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all thine heart,”</a:t>
              </a:r>
              <a:endParaRPr lang="en-US" sz="2000" dirty="0">
                <a:solidFill>
                  <a:prstClr val="white"/>
                </a:solidFill>
                <a:effectLst>
                  <a:outerShdw blurRad="38100" dist="38100" dir="2700000" algn="tl">
                    <a:srgbClr val="000000">
                      <a:alpha val="43137"/>
                    </a:srgbClr>
                  </a:outerShdw>
                </a:effectLst>
                <a:cs typeface="Times New Roman" pitchFamily="18" charset="0"/>
              </a:endParaRPr>
            </a:p>
          </p:txBody>
        </p:sp>
        <p:cxnSp>
          <p:nvCxnSpPr>
            <p:cNvPr id="18" name="Straight Arrow Connector 17"/>
            <p:cNvCxnSpPr/>
            <p:nvPr/>
          </p:nvCxnSpPr>
          <p:spPr>
            <a:xfrm flipV="1">
              <a:off x="3124200" y="304800"/>
              <a:ext cx="2895600" cy="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ectangle 83">
              <a:hlinkClick r:id="" action="ppaction://noaction"/>
            </p:cNvPr>
            <p:cNvSpPr/>
            <p:nvPr/>
          </p:nvSpPr>
          <p:spPr>
            <a:xfrm>
              <a:off x="2209800" y="838200"/>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a:hlinkClick r:id="" action="ppaction://noaction"/>
            </p:cNvPr>
            <p:cNvSpPr/>
            <p:nvPr/>
          </p:nvSpPr>
          <p:spPr>
            <a:xfrm>
              <a:off x="2133600" y="1219200"/>
              <a:ext cx="2286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a:hlinkClick r:id="" action="ppaction://noaction"/>
            </p:cNvPr>
            <p:cNvSpPr/>
            <p:nvPr/>
          </p:nvSpPr>
          <p:spPr>
            <a:xfrm>
              <a:off x="4572000" y="12192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a:hlinkClick r:id="" action="ppaction://noaction"/>
            </p:cNvPr>
            <p:cNvSpPr/>
            <p:nvPr/>
          </p:nvSpPr>
          <p:spPr>
            <a:xfrm>
              <a:off x="7620000" y="10668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 name="TextBox 89"/>
            <p:cNvSpPr txBox="1"/>
            <p:nvPr/>
          </p:nvSpPr>
          <p:spPr>
            <a:xfrm>
              <a:off x="8529935" y="1447800"/>
              <a:ext cx="461665" cy="1371600"/>
            </a:xfrm>
            <a:prstGeom prst="rect">
              <a:avLst/>
            </a:prstGeom>
            <a:ln/>
          </p:spPr>
          <p:style>
            <a:lnRef idx="0">
              <a:schemeClr val="accent2"/>
            </a:lnRef>
            <a:fillRef idx="3">
              <a:schemeClr val="accent2"/>
            </a:fillRef>
            <a:effectRef idx="3">
              <a:schemeClr val="accent2"/>
            </a:effectRef>
            <a:fontRef idx="minor">
              <a:schemeClr val="lt1"/>
            </a:fontRef>
          </p:style>
          <p:txBody>
            <a:bodyPr vert="vert270" wrap="square" rtlCol="0">
              <a:spAutoFit/>
            </a:bodyPr>
            <a:lstStyle/>
            <a:p>
              <a:pPr algn="ctr"/>
              <a:r>
                <a:rPr lang="en-US" b="1" dirty="0" smtClean="0">
                  <a:solidFill>
                    <a:prstClr val="white"/>
                  </a:solidFill>
                  <a:effectLst>
                    <a:outerShdw blurRad="38100" dist="38100" dir="2700000" algn="tl">
                      <a:srgbClr val="000000">
                        <a:alpha val="43137"/>
                      </a:srgbClr>
                    </a:outerShdw>
                  </a:effectLst>
                </a:rPr>
                <a:t>“Consensus”</a:t>
              </a:r>
              <a:endParaRPr lang="en-US" b="1" dirty="0">
                <a:solidFill>
                  <a:prstClr val="white"/>
                </a:solidFill>
                <a:effectLst>
                  <a:outerShdw blurRad="38100" dist="38100" dir="2700000" algn="tl">
                    <a:srgbClr val="000000">
                      <a:alpha val="43137"/>
                    </a:srgbClr>
                  </a:outerShdw>
                </a:effectLst>
              </a:endParaRPr>
            </a:p>
          </p:txBody>
        </p:sp>
        <p:sp>
          <p:nvSpPr>
            <p:cNvPr id="91" name="TextBox 90"/>
            <p:cNvSpPr txBox="1"/>
            <p:nvPr/>
          </p:nvSpPr>
          <p:spPr>
            <a:xfrm>
              <a:off x="2857381" y="1600200"/>
              <a:ext cx="492443" cy="990600"/>
            </a:xfrm>
            <a:prstGeom prst="rect">
              <a:avLst/>
            </a:prstGeom>
            <a:solidFill>
              <a:schemeClr val="bg1">
                <a:lumMod val="50000"/>
              </a:schemeClr>
            </a:solidFill>
          </p:spPr>
          <p:txBody>
            <a:bodyPr vert="vert270" wrap="square" rtlCol="0">
              <a:spAutoFit/>
            </a:bodyPr>
            <a:lstStyle/>
            <a:p>
              <a:pPr algn="ctr"/>
              <a:r>
                <a:rPr lang="en-US" sz="2000" b="1" dirty="0" smtClean="0">
                  <a:solidFill>
                    <a:prstClr val="white"/>
                  </a:solidFill>
                </a:rPr>
                <a:t>Chasten</a:t>
              </a:r>
              <a:endParaRPr lang="en-US" sz="2000" b="1" dirty="0">
                <a:solidFill>
                  <a:prstClr val="white"/>
                </a:solidFill>
              </a:endParaRPr>
            </a:p>
          </p:txBody>
        </p:sp>
        <p:sp>
          <p:nvSpPr>
            <p:cNvPr id="96" name="Rectangle 95">
              <a:hlinkClick r:id="" action="ppaction://noaction"/>
            </p:cNvPr>
            <p:cNvSpPr/>
            <p:nvPr/>
          </p:nvSpPr>
          <p:spPr>
            <a:xfrm>
              <a:off x="4953000" y="4572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Rectangle 96">
              <a:hlinkClick r:id="" action="ppaction://noaction"/>
            </p:cNvPr>
            <p:cNvSpPr/>
            <p:nvPr/>
          </p:nvSpPr>
          <p:spPr>
            <a:xfrm>
              <a:off x="1752600" y="2819400"/>
              <a:ext cx="2286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Rectangle 97">
              <a:hlinkClick r:id="" action="ppaction://noaction"/>
            </p:cNvPr>
            <p:cNvSpPr/>
            <p:nvPr/>
          </p:nvSpPr>
          <p:spPr>
            <a:xfrm>
              <a:off x="4572000" y="2819400"/>
              <a:ext cx="2286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Rectangle 98">
              <a:hlinkClick r:id="" action="ppaction://noaction"/>
            </p:cNvPr>
            <p:cNvSpPr/>
            <p:nvPr/>
          </p:nvSpPr>
          <p:spPr>
            <a:xfrm>
              <a:off x="7467600" y="27432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TextBox 115"/>
            <p:cNvSpPr txBox="1"/>
            <p:nvPr/>
          </p:nvSpPr>
          <p:spPr>
            <a:xfrm>
              <a:off x="8458200" y="4648200"/>
              <a:ext cx="553998" cy="2209800"/>
            </a:xfrm>
            <a:prstGeom prst="rect">
              <a:avLst/>
            </a:prstGeom>
            <a:ln/>
          </p:spPr>
          <p:style>
            <a:lnRef idx="0">
              <a:schemeClr val="accent2"/>
            </a:lnRef>
            <a:fillRef idx="3">
              <a:schemeClr val="accent2"/>
            </a:fillRef>
            <a:effectRef idx="3">
              <a:schemeClr val="accent2"/>
            </a:effectRef>
            <a:fontRef idx="minor">
              <a:schemeClr val="lt1"/>
            </a:fontRef>
          </p:style>
          <p:txBody>
            <a:bodyPr vert="vert270" wrap="square" rtlCol="0">
              <a:spAutoFit/>
            </a:bodyPr>
            <a:lstStyle/>
            <a:p>
              <a:pPr algn="ctr"/>
              <a:r>
                <a:rPr lang="en-US" sz="2400" b="1" dirty="0" smtClean="0">
                  <a:solidFill>
                    <a:prstClr val="white"/>
                  </a:solidFill>
                  <a:effectLst>
                    <a:outerShdw blurRad="38100" dist="38100" dir="2700000" algn="tl">
                      <a:srgbClr val="000000">
                        <a:alpha val="43137"/>
                      </a:srgbClr>
                    </a:outerShdw>
                  </a:effectLst>
                </a:rPr>
                <a:t>Common-ism</a:t>
              </a:r>
              <a:endParaRPr lang="en-US" sz="2400" b="1" dirty="0">
                <a:solidFill>
                  <a:prstClr val="white"/>
                </a:solidFill>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"Bypassing the traditional channels of top-down decision making, our objective centers upon .... transform public opinion into an effective instrument of global politics."</a:t>
            </a:r>
          </a:p>
          <a:p>
            <a:pPr lvl="1"/>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(Ervin Laszlo, </a:t>
            </a:r>
            <a:r>
              <a:rPr lang="en-US" sz="2800" i="1" dirty="0" smtClean="0">
                <a:effectLst>
                  <a:outerShdw blurRad="38100" dist="38100" dir="2700000" algn="tl">
                    <a:srgbClr val="000000">
                      <a:alpha val="43137"/>
                    </a:srgbClr>
                  </a:outerShdw>
                </a:effectLst>
                <a:latin typeface="Times New Roman" pitchFamily="18" charset="0"/>
                <a:cs typeface="Times New Roman" pitchFamily="18" charset="0"/>
              </a:rPr>
              <a:t>A Strategy for the Future: The Systems Approach to World Order</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"Individual values must be measured by their contribution to common interests and ultimately to world interests.... transforming public consensus into one favorable to the emergence of a stable and humanistic world order."</a:t>
            </a:r>
          </a:p>
          <a:p>
            <a:pPr lvl="1"/>
            <a:endParaRPr lang="en-US" sz="4000" i="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(Ervin Laszlo, </a:t>
            </a:r>
            <a:r>
              <a:rPr lang="en-US" sz="2800" i="1" dirty="0" smtClean="0">
                <a:effectLst>
                  <a:outerShdw blurRad="38100" dist="38100" dir="2700000" algn="tl">
                    <a:srgbClr val="000000">
                      <a:alpha val="43137"/>
                    </a:srgbClr>
                  </a:outerShdw>
                </a:effectLst>
                <a:latin typeface="Times New Roman" pitchFamily="18" charset="0"/>
                <a:cs typeface="Times New Roman" pitchFamily="18" charset="0"/>
              </a:rPr>
              <a:t>A Strategy for the Future: The Systems Approach to World Order</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"Consensus is both a personal and a political step. It is a precondition of all future steps..."</a:t>
            </a:r>
          </a:p>
          <a:p>
            <a:pPr lvl="1"/>
            <a:endParaRPr lang="en-US" sz="4000" i="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endParaRPr lang="en-US" sz="4000" i="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(Ervin Laszlo, </a:t>
            </a:r>
            <a:r>
              <a:rPr lang="en-US" sz="2800" i="1" dirty="0" smtClean="0">
                <a:effectLst>
                  <a:outerShdw blurRad="38100" dist="38100" dir="2700000" algn="tl">
                    <a:srgbClr val="000000">
                      <a:alpha val="43137"/>
                    </a:srgbClr>
                  </a:outerShdw>
                </a:effectLst>
                <a:latin typeface="Times New Roman" pitchFamily="18" charset="0"/>
                <a:cs typeface="Times New Roman" pitchFamily="18" charset="0"/>
              </a:rPr>
              <a:t>A Strategy for the Future: The Systems Approach to World Order</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2800" i="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5"/>
          <p:cNvGrpSpPr/>
          <p:nvPr/>
        </p:nvGrpSpPr>
        <p:grpSpPr>
          <a:xfrm>
            <a:off x="0" y="0"/>
            <a:ext cx="9144000" cy="6858000"/>
            <a:chOff x="0" y="0"/>
            <a:chExt cx="9144000" cy="6858000"/>
          </a:xfrm>
        </p:grpSpPr>
        <p:sp>
          <p:nvSpPr>
            <p:cNvPr id="43" name="Rectangle 42"/>
            <p:cNvSpPr/>
            <p:nvPr/>
          </p:nvSpPr>
          <p:spPr>
            <a:xfrm>
              <a:off x="0" y="0"/>
              <a:ext cx="9144000" cy="6858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457200" y="816114"/>
              <a:ext cx="2743200" cy="707886"/>
            </a:xfrm>
            <a:prstGeom prst="rect">
              <a:avLst/>
            </a:prstGeom>
            <a:noFill/>
          </p:spPr>
          <p:txBody>
            <a:bodyPr wrap="square" rtlCol="0">
              <a:spAutoFit/>
            </a:bodyPr>
            <a:lstStyle/>
            <a:p>
              <a:pPr algn="ctr"/>
              <a:r>
                <a:rPr lang="en-US" sz="2000" dirty="0" smtClean="0">
                  <a:solidFill>
                    <a:prstClr val="black"/>
                  </a:solidFill>
                  <a:cs typeface="Times New Roman" pitchFamily="18" charset="0"/>
                </a:rPr>
                <a:t>John 5:30; </a:t>
              </a:r>
              <a:r>
                <a:rPr lang="en-US" sz="2000" dirty="0" smtClean="0">
                  <a:solidFill>
                    <a:prstClr val="black"/>
                  </a:solidFill>
                </a:rPr>
                <a:t>12:49</a:t>
              </a:r>
            </a:p>
            <a:p>
              <a:pPr algn="ctr"/>
              <a:r>
                <a:rPr lang="en-US" sz="2000" dirty="0" smtClean="0">
                  <a:solidFill>
                    <a:prstClr val="black"/>
                  </a:solidFill>
                </a:rPr>
                <a:t>Matt. 12:50; 7:21; 23:9</a:t>
              </a:r>
              <a:endParaRPr lang="en-US" sz="2000" dirty="0">
                <a:solidFill>
                  <a:prstClr val="black"/>
                </a:solidFill>
                <a:cs typeface="Times New Roman" pitchFamily="18" charset="0"/>
              </a:endParaRPr>
            </a:p>
          </p:txBody>
        </p:sp>
        <p:sp>
          <p:nvSpPr>
            <p:cNvPr id="5" name="TextBox 4"/>
            <p:cNvSpPr txBox="1"/>
            <p:nvPr/>
          </p:nvSpPr>
          <p:spPr>
            <a:xfrm>
              <a:off x="6019800" y="924580"/>
              <a:ext cx="2514600" cy="523220"/>
            </a:xfrm>
            <a:prstGeom prst="rect">
              <a:avLst/>
            </a:prstGeom>
            <a:noFill/>
          </p:spPr>
          <p:txBody>
            <a:bodyPr wrap="square" rtlCol="0">
              <a:spAutoFit/>
            </a:bodyPr>
            <a:lstStyle/>
            <a:p>
              <a:pPr algn="r"/>
              <a:r>
                <a:rPr lang="en-US" sz="2800" dirty="0" smtClean="0">
                  <a:solidFill>
                    <a:prstClr val="black"/>
                  </a:solidFill>
                  <a:cs typeface="Times New Roman" pitchFamily="18" charset="0"/>
                </a:rPr>
                <a:t>Genesis 3:1-6</a:t>
              </a:r>
              <a:endParaRPr lang="en-US" sz="2800" dirty="0">
                <a:solidFill>
                  <a:prstClr val="black"/>
                </a:solidFill>
                <a:cs typeface="Times New Roman" pitchFamily="18" charset="0"/>
              </a:endParaRPr>
            </a:p>
          </p:txBody>
        </p:sp>
        <p:sp>
          <p:nvSpPr>
            <p:cNvPr id="6" name="TextBox 5"/>
            <p:cNvSpPr txBox="1"/>
            <p:nvPr/>
          </p:nvSpPr>
          <p:spPr>
            <a:xfrm>
              <a:off x="3497726" y="1076980"/>
              <a:ext cx="2217274"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Isaiah 55: 8, 9</a:t>
              </a:r>
              <a:endParaRPr lang="en-US" sz="2800" dirty="0">
                <a:solidFill>
                  <a:prstClr val="black"/>
                </a:solidFill>
                <a:cs typeface="Times New Roman" pitchFamily="18" charset="0"/>
              </a:endParaRPr>
            </a:p>
          </p:txBody>
        </p:sp>
        <p:sp>
          <p:nvSpPr>
            <p:cNvPr id="23" name="TextBox 22"/>
            <p:cNvSpPr txBox="1"/>
            <p:nvPr/>
          </p:nvSpPr>
          <p:spPr>
            <a:xfrm>
              <a:off x="3200400" y="314980"/>
              <a:ext cx="2743200" cy="523220"/>
            </a:xfrm>
            <a:prstGeom prst="rect">
              <a:avLst/>
            </a:prstGeom>
            <a:noFill/>
          </p:spPr>
          <p:txBody>
            <a:bodyPr wrap="square" rtlCol="0">
              <a:spAutoFit/>
            </a:bodyPr>
            <a:lstStyle/>
            <a:p>
              <a:pPr algn="ctr"/>
              <a:r>
                <a:rPr lang="en-US" sz="2800" dirty="0" smtClean="0">
                  <a:solidFill>
                    <a:prstClr val="black"/>
                  </a:solidFill>
                  <a:cs typeface="Times New Roman" pitchFamily="18" charset="0"/>
                </a:rPr>
                <a:t>Proverbs 3:5</a:t>
              </a:r>
              <a:endParaRPr lang="en-US" sz="2800" dirty="0">
                <a:solidFill>
                  <a:prstClr val="black"/>
                </a:solidFill>
                <a:cs typeface="Times New Roman" pitchFamily="18" charset="0"/>
              </a:endParaRPr>
            </a:p>
          </p:txBody>
        </p:sp>
        <p:sp>
          <p:nvSpPr>
            <p:cNvPr id="24" name="TextBox 23"/>
            <p:cNvSpPr txBox="1"/>
            <p:nvPr/>
          </p:nvSpPr>
          <p:spPr>
            <a:xfrm>
              <a:off x="228600" y="76200"/>
              <a:ext cx="3124200" cy="707886"/>
            </a:xfrm>
            <a:prstGeom prst="rect">
              <a:avLst/>
            </a:prstGeom>
            <a:noFill/>
          </p:spPr>
          <p:txBody>
            <a:bodyPr wrap="square" rtlCol="0">
              <a:spAutoFit/>
            </a:bodyPr>
            <a:lstStyle/>
            <a:p>
              <a:pPr algn="ctr"/>
              <a:r>
                <a:rPr lang="en-US" sz="2000" dirty="0" smtClean="0">
                  <a:solidFill>
                    <a:prstClr val="black"/>
                  </a:solidFill>
                  <a:cs typeface="Times New Roman" pitchFamily="18" charset="0"/>
                </a:rPr>
                <a:t>“Trust in the Lord with</a:t>
              </a:r>
            </a:p>
            <a:p>
              <a:pPr algn="ctr"/>
              <a:r>
                <a:rPr lang="en-US" sz="2000" dirty="0" smtClean="0">
                  <a:solidFill>
                    <a:prstClr val="black"/>
                  </a:solidFill>
                  <a:cs typeface="Times New Roman" pitchFamily="18" charset="0"/>
                </a:rPr>
                <a:t>all thine heart,”</a:t>
              </a:r>
              <a:endParaRPr lang="en-US" sz="2000" dirty="0">
                <a:solidFill>
                  <a:prstClr val="black"/>
                </a:solidFill>
                <a:cs typeface="Times New Roman" pitchFamily="18" charset="0"/>
              </a:endParaRPr>
            </a:p>
          </p:txBody>
        </p:sp>
        <p:sp>
          <p:nvSpPr>
            <p:cNvPr id="26" name="TextBox 25"/>
            <p:cNvSpPr txBox="1"/>
            <p:nvPr/>
          </p:nvSpPr>
          <p:spPr>
            <a:xfrm>
              <a:off x="5638800" y="76200"/>
              <a:ext cx="3352800" cy="707886"/>
            </a:xfrm>
            <a:prstGeom prst="rect">
              <a:avLst/>
            </a:prstGeom>
            <a:noFill/>
          </p:spPr>
          <p:txBody>
            <a:bodyPr wrap="square" rtlCol="0">
              <a:spAutoFit/>
            </a:bodyPr>
            <a:lstStyle/>
            <a:p>
              <a:pPr algn="ctr"/>
              <a:r>
                <a:rPr lang="en-US" sz="2000" dirty="0" smtClean="0">
                  <a:solidFill>
                    <a:prstClr val="black"/>
                  </a:solidFill>
                  <a:cs typeface="Times New Roman" pitchFamily="18" charset="0"/>
                </a:rPr>
                <a:t>“and lean not unto</a:t>
              </a:r>
            </a:p>
            <a:p>
              <a:pPr algn="ctr"/>
              <a:r>
                <a:rPr lang="en-US" sz="2000" dirty="0" smtClean="0">
                  <a:solidFill>
                    <a:prstClr val="black"/>
                  </a:solidFill>
                  <a:cs typeface="Times New Roman" pitchFamily="18" charset="0"/>
                </a:rPr>
                <a:t>thine  own understanding,”</a:t>
              </a:r>
              <a:endParaRPr lang="en-US" sz="2000" dirty="0">
                <a:solidFill>
                  <a:prstClr val="black"/>
                </a:solidFill>
                <a:cs typeface="Times New Roman" pitchFamily="18" charset="0"/>
              </a:endParaRPr>
            </a:p>
          </p:txBody>
        </p:sp>
        <p:sp>
          <p:nvSpPr>
            <p:cNvPr id="39" name="TextBox 38"/>
            <p:cNvSpPr txBox="1"/>
            <p:nvPr/>
          </p:nvSpPr>
          <p:spPr>
            <a:xfrm>
              <a:off x="1048124" y="2067580"/>
              <a:ext cx="1507337"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Tradition</a:t>
              </a:r>
              <a:endParaRPr lang="en-US" sz="2800" dirty="0">
                <a:solidFill>
                  <a:prstClr val="black"/>
                </a:solidFill>
                <a:cs typeface="Times New Roman" pitchFamily="18" charset="0"/>
              </a:endParaRPr>
            </a:p>
          </p:txBody>
        </p:sp>
        <p:sp>
          <p:nvSpPr>
            <p:cNvPr id="42" name="TextBox 41"/>
            <p:cNvSpPr txBox="1"/>
            <p:nvPr/>
          </p:nvSpPr>
          <p:spPr>
            <a:xfrm>
              <a:off x="3729697" y="2057400"/>
              <a:ext cx="1646797"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Transition</a:t>
              </a:r>
              <a:endParaRPr lang="en-US" sz="2800" dirty="0">
                <a:solidFill>
                  <a:prstClr val="black"/>
                </a:solidFill>
                <a:cs typeface="Times New Roman" pitchFamily="18" charset="0"/>
              </a:endParaRPr>
            </a:p>
          </p:txBody>
        </p:sp>
        <p:sp>
          <p:nvSpPr>
            <p:cNvPr id="44" name="TextBox 43"/>
            <p:cNvSpPr txBox="1"/>
            <p:nvPr/>
          </p:nvSpPr>
          <p:spPr>
            <a:xfrm>
              <a:off x="6094671" y="2057400"/>
              <a:ext cx="2405018"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Transformation</a:t>
              </a:r>
              <a:endParaRPr lang="en-US" sz="2800" dirty="0">
                <a:solidFill>
                  <a:prstClr val="black"/>
                </a:solidFill>
                <a:cs typeface="Times New Roman" pitchFamily="18" charset="0"/>
              </a:endParaRPr>
            </a:p>
          </p:txBody>
        </p:sp>
        <p:sp>
          <p:nvSpPr>
            <p:cNvPr id="47" name="TextBox 46"/>
            <p:cNvSpPr txBox="1"/>
            <p:nvPr/>
          </p:nvSpPr>
          <p:spPr>
            <a:xfrm>
              <a:off x="268276" y="2590800"/>
              <a:ext cx="2654381"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Hebrews 12:5-11</a:t>
              </a:r>
              <a:endParaRPr lang="en-US" sz="2800" dirty="0">
                <a:solidFill>
                  <a:prstClr val="black"/>
                </a:solidFill>
                <a:cs typeface="Times New Roman" pitchFamily="18" charset="0"/>
              </a:endParaRPr>
            </a:p>
          </p:txBody>
        </p:sp>
        <p:sp>
          <p:nvSpPr>
            <p:cNvPr id="48" name="TextBox 47"/>
            <p:cNvSpPr txBox="1"/>
            <p:nvPr/>
          </p:nvSpPr>
          <p:spPr>
            <a:xfrm>
              <a:off x="3276600" y="2590800"/>
              <a:ext cx="2566729"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Romans 7:14-25</a:t>
              </a:r>
              <a:endParaRPr lang="en-US" sz="2800" dirty="0">
                <a:solidFill>
                  <a:prstClr val="black"/>
                </a:solidFill>
                <a:cs typeface="Times New Roman" pitchFamily="18" charset="0"/>
              </a:endParaRPr>
            </a:p>
          </p:txBody>
        </p:sp>
        <p:sp>
          <p:nvSpPr>
            <p:cNvPr id="49" name="TextBox 48"/>
            <p:cNvSpPr txBox="1"/>
            <p:nvPr/>
          </p:nvSpPr>
          <p:spPr>
            <a:xfrm>
              <a:off x="6232282" y="2590800"/>
              <a:ext cx="2167581"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Genesis 3:1-6</a:t>
              </a:r>
              <a:endParaRPr lang="en-US" sz="2800" dirty="0">
                <a:solidFill>
                  <a:prstClr val="black"/>
                </a:solidFill>
                <a:cs typeface="Times New Roman" pitchFamily="18" charset="0"/>
              </a:endParaRPr>
            </a:p>
          </p:txBody>
        </p:sp>
        <p:cxnSp>
          <p:nvCxnSpPr>
            <p:cNvPr id="50" name="Straight Connector 49"/>
            <p:cNvCxnSpPr/>
            <p:nvPr/>
          </p:nvCxnSpPr>
          <p:spPr>
            <a:xfrm>
              <a:off x="0" y="2590800"/>
              <a:ext cx="9144000" cy="0"/>
            </a:xfrm>
            <a:prstGeom prst="line">
              <a:avLst/>
            </a:prstGeom>
            <a:ln w="38100">
              <a:solidFill>
                <a:srgbClr val="000000">
                  <a:alpha val="50196"/>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0" y="3124200"/>
              <a:ext cx="9144000" cy="0"/>
            </a:xfrm>
            <a:prstGeom prst="line">
              <a:avLst/>
            </a:prstGeom>
            <a:ln w="38100">
              <a:solidFill>
                <a:srgbClr val="000000">
                  <a:alpha val="50196"/>
                </a:srgb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01340" y="3048000"/>
              <a:ext cx="2637260" cy="1138773"/>
            </a:xfrm>
            <a:prstGeom prst="rect">
              <a:avLst/>
            </a:prstGeom>
            <a:noFill/>
          </p:spPr>
          <p:txBody>
            <a:bodyPr wrap="none" rtlCol="0">
              <a:spAutoFit/>
            </a:bodyPr>
            <a:lstStyle/>
            <a:p>
              <a:pPr algn="ctr"/>
              <a:r>
                <a:rPr lang="en-US" sz="2800" i="1" dirty="0" smtClean="0">
                  <a:solidFill>
                    <a:prstClr val="black"/>
                  </a:solidFill>
                  <a:cs typeface="Times New Roman" pitchFamily="18" charset="0"/>
                </a:rPr>
                <a:t>“Righteousness”</a:t>
              </a:r>
            </a:p>
            <a:p>
              <a:pPr algn="ctr"/>
              <a:r>
                <a:rPr lang="en-US" sz="2000" i="1" dirty="0" smtClean="0">
                  <a:solidFill>
                    <a:prstClr val="black"/>
                  </a:solidFill>
                  <a:cs typeface="Times New Roman" pitchFamily="18" charset="0"/>
                </a:rPr>
                <a:t>faith, belief, obedience,</a:t>
              </a:r>
            </a:p>
            <a:p>
              <a:pPr algn="ctr"/>
              <a:r>
                <a:rPr lang="en-US" sz="2000" i="1" dirty="0" smtClean="0">
                  <a:solidFill>
                    <a:prstClr val="black"/>
                  </a:solidFill>
                  <a:cs typeface="Times New Roman" pitchFamily="18" charset="0"/>
                </a:rPr>
                <a:t>and chastening</a:t>
              </a:r>
              <a:endParaRPr lang="en-US" sz="2800" i="1" dirty="0">
                <a:solidFill>
                  <a:prstClr val="black"/>
                </a:solidFill>
                <a:cs typeface="Times New Roman" pitchFamily="18" charset="0"/>
              </a:endParaRPr>
            </a:p>
          </p:txBody>
        </p:sp>
        <p:sp>
          <p:nvSpPr>
            <p:cNvPr id="53" name="TextBox 52"/>
            <p:cNvSpPr txBox="1"/>
            <p:nvPr/>
          </p:nvSpPr>
          <p:spPr>
            <a:xfrm>
              <a:off x="3216456" y="3048000"/>
              <a:ext cx="2674130" cy="1138773"/>
            </a:xfrm>
            <a:prstGeom prst="rect">
              <a:avLst/>
            </a:prstGeom>
            <a:noFill/>
          </p:spPr>
          <p:txBody>
            <a:bodyPr wrap="none" rtlCol="0">
              <a:spAutoFit/>
            </a:bodyPr>
            <a:lstStyle/>
            <a:p>
              <a:pPr algn="ctr"/>
              <a:r>
                <a:rPr lang="en-US" sz="2800" i="1" dirty="0" smtClean="0">
                  <a:solidFill>
                    <a:prstClr val="black"/>
                  </a:solidFill>
                  <a:cs typeface="Times New Roman" pitchFamily="18" charset="0"/>
                </a:rPr>
                <a:t>“Sensuousness”</a:t>
              </a:r>
            </a:p>
            <a:p>
              <a:pPr algn="ctr"/>
              <a:r>
                <a:rPr lang="en-US" sz="2000" i="1" dirty="0" smtClean="0">
                  <a:solidFill>
                    <a:prstClr val="black"/>
                  </a:solidFill>
                  <a:cs typeface="Times New Roman" pitchFamily="18" charset="0"/>
                </a:rPr>
                <a:t>doubt, question, disobey</a:t>
              </a:r>
            </a:p>
            <a:p>
              <a:pPr algn="ctr"/>
              <a:r>
                <a:rPr lang="en-US" sz="2000" i="1" dirty="0" smtClean="0">
                  <a:solidFill>
                    <a:prstClr val="black"/>
                  </a:solidFill>
                  <a:cs typeface="Times New Roman" pitchFamily="18" charset="0"/>
                </a:rPr>
                <a:t>and </a:t>
              </a:r>
              <a:r>
                <a:rPr lang="en-US" sz="2000" i="1" dirty="0" err="1" smtClean="0">
                  <a:solidFill>
                    <a:prstClr val="black"/>
                  </a:solidFill>
                  <a:cs typeface="Times New Roman" pitchFamily="18" charset="0"/>
                </a:rPr>
                <a:t>permissivness</a:t>
              </a:r>
              <a:endParaRPr lang="en-US" sz="2000" i="1" dirty="0">
                <a:solidFill>
                  <a:prstClr val="black"/>
                </a:solidFill>
                <a:cs typeface="Times New Roman" pitchFamily="18" charset="0"/>
              </a:endParaRPr>
            </a:p>
          </p:txBody>
        </p:sp>
        <p:sp>
          <p:nvSpPr>
            <p:cNvPr id="54" name="TextBox 53"/>
            <p:cNvSpPr txBox="1"/>
            <p:nvPr/>
          </p:nvSpPr>
          <p:spPr>
            <a:xfrm>
              <a:off x="6032650" y="3048000"/>
              <a:ext cx="2545889" cy="1138773"/>
            </a:xfrm>
            <a:prstGeom prst="rect">
              <a:avLst/>
            </a:prstGeom>
            <a:noFill/>
          </p:spPr>
          <p:txBody>
            <a:bodyPr wrap="none" rtlCol="0">
              <a:spAutoFit/>
            </a:bodyPr>
            <a:lstStyle/>
            <a:p>
              <a:pPr algn="ctr"/>
              <a:r>
                <a:rPr lang="en-US" sz="2800" i="1" dirty="0" smtClean="0">
                  <a:solidFill>
                    <a:prstClr val="black"/>
                  </a:solidFill>
                  <a:cs typeface="Times New Roman" pitchFamily="18" charset="0"/>
                </a:rPr>
                <a:t>“Reasoning”</a:t>
              </a:r>
            </a:p>
            <a:p>
              <a:pPr algn="ctr"/>
              <a:r>
                <a:rPr lang="en-US" sz="2000" i="1" dirty="0" smtClean="0">
                  <a:solidFill>
                    <a:prstClr val="black"/>
                  </a:solidFill>
                  <a:cs typeface="Times New Roman" pitchFamily="18" charset="0"/>
                </a:rPr>
                <a:t>   seduction, deception,</a:t>
              </a:r>
            </a:p>
            <a:p>
              <a:pPr algn="ctr"/>
              <a:r>
                <a:rPr lang="en-US" sz="2000" i="1" dirty="0" smtClean="0">
                  <a:solidFill>
                    <a:prstClr val="black"/>
                  </a:solidFill>
                  <a:cs typeface="Times New Roman" pitchFamily="18" charset="0"/>
                </a:rPr>
                <a:t>and manipulation</a:t>
              </a:r>
              <a:endParaRPr lang="en-US" sz="2400" i="1" dirty="0">
                <a:solidFill>
                  <a:prstClr val="black"/>
                </a:solidFill>
                <a:cs typeface="Times New Roman" pitchFamily="18" charset="0"/>
              </a:endParaRPr>
            </a:p>
          </p:txBody>
        </p:sp>
        <p:cxnSp>
          <p:nvCxnSpPr>
            <p:cNvPr id="55" name="Straight Connector 54"/>
            <p:cNvCxnSpPr/>
            <p:nvPr/>
          </p:nvCxnSpPr>
          <p:spPr>
            <a:xfrm>
              <a:off x="0" y="4127718"/>
              <a:ext cx="9144000" cy="0"/>
            </a:xfrm>
            <a:prstGeom prst="line">
              <a:avLst/>
            </a:prstGeom>
            <a:ln w="38100">
              <a:solidFill>
                <a:srgbClr val="000000">
                  <a:alpha val="50196"/>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4661118"/>
              <a:ext cx="9144000" cy="0"/>
            </a:xfrm>
            <a:prstGeom prst="line">
              <a:avLst/>
            </a:prstGeom>
            <a:ln w="38100">
              <a:solidFill>
                <a:srgbClr val="000000">
                  <a:alpha val="50196"/>
                </a:srgb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49102" y="4137898"/>
              <a:ext cx="2295821"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Consciousness</a:t>
              </a:r>
              <a:endParaRPr lang="en-US" sz="2800" i="1" dirty="0">
                <a:solidFill>
                  <a:prstClr val="black"/>
                </a:solidFill>
                <a:cs typeface="Times New Roman" pitchFamily="18" charset="0"/>
              </a:endParaRPr>
            </a:p>
          </p:txBody>
        </p:sp>
        <p:sp>
          <p:nvSpPr>
            <p:cNvPr id="58" name="TextBox 57"/>
            <p:cNvSpPr txBox="1"/>
            <p:nvPr/>
          </p:nvSpPr>
          <p:spPr>
            <a:xfrm>
              <a:off x="3124200" y="4127718"/>
              <a:ext cx="2914580"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Self-consciousness</a:t>
              </a:r>
              <a:endParaRPr lang="en-US" sz="2800" i="1" dirty="0">
                <a:solidFill>
                  <a:prstClr val="black"/>
                </a:solidFill>
                <a:cs typeface="Times New Roman" pitchFamily="18" charset="0"/>
              </a:endParaRPr>
            </a:p>
          </p:txBody>
        </p:sp>
        <p:sp>
          <p:nvSpPr>
            <p:cNvPr id="59" name="TextBox 58"/>
            <p:cNvSpPr txBox="1"/>
            <p:nvPr/>
          </p:nvSpPr>
          <p:spPr>
            <a:xfrm>
              <a:off x="6324600" y="4127718"/>
              <a:ext cx="2100255"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“Reasoning”</a:t>
              </a:r>
              <a:endParaRPr lang="en-US" sz="2800" i="1" dirty="0">
                <a:solidFill>
                  <a:prstClr val="black"/>
                </a:solidFill>
                <a:cs typeface="Times New Roman" pitchFamily="18" charset="0"/>
              </a:endParaRPr>
            </a:p>
          </p:txBody>
        </p:sp>
        <p:sp>
          <p:nvSpPr>
            <p:cNvPr id="60" name="TextBox 59"/>
            <p:cNvSpPr txBox="1"/>
            <p:nvPr/>
          </p:nvSpPr>
          <p:spPr>
            <a:xfrm>
              <a:off x="838513" y="4648200"/>
              <a:ext cx="1955985" cy="1938992"/>
            </a:xfrm>
            <a:prstGeom prst="rect">
              <a:avLst/>
            </a:prstGeom>
            <a:noFill/>
          </p:spPr>
          <p:txBody>
            <a:bodyPr wrap="none" rtlCol="0">
              <a:spAutoFit/>
            </a:bodyPr>
            <a:lstStyle/>
            <a:p>
              <a:pPr algn="ctr"/>
              <a:r>
                <a:rPr lang="en-US" sz="2400" dirty="0" smtClean="0">
                  <a:solidFill>
                    <a:prstClr val="black"/>
                  </a:solidFill>
                  <a:cs typeface="Times New Roman" pitchFamily="18" charset="0"/>
                </a:rPr>
                <a:t>Position</a:t>
              </a:r>
            </a:p>
            <a:p>
              <a:pPr algn="ctr"/>
              <a:r>
                <a:rPr lang="en-US" sz="2400" dirty="0" smtClean="0">
                  <a:solidFill>
                    <a:prstClr val="black"/>
                  </a:solidFill>
                  <a:cs typeface="Times New Roman" pitchFamily="18" charset="0"/>
                </a:rPr>
                <a:t>Knowing</a:t>
              </a:r>
            </a:p>
            <a:p>
              <a:pPr algn="ctr"/>
              <a:r>
                <a:rPr lang="en-US" sz="2400" i="1" dirty="0" smtClean="0">
                  <a:solidFill>
                    <a:prstClr val="black"/>
                  </a:solidFill>
                  <a:cs typeface="Times New Roman" pitchFamily="18" charset="0"/>
                </a:rPr>
                <a:t>“Is” “Not”</a:t>
              </a:r>
            </a:p>
            <a:p>
              <a:pPr algn="ctr"/>
              <a:r>
                <a:rPr lang="en-US" sz="2400" i="1" dirty="0" smtClean="0">
                  <a:solidFill>
                    <a:prstClr val="black"/>
                  </a:solidFill>
                  <a:cs typeface="Times New Roman" pitchFamily="18" charset="0"/>
                </a:rPr>
                <a:t>Patriarch</a:t>
              </a:r>
              <a:endParaRPr lang="en-US" sz="2000" i="1" dirty="0" smtClean="0">
                <a:solidFill>
                  <a:prstClr val="black"/>
                </a:solidFill>
                <a:cs typeface="Times New Roman" pitchFamily="18" charset="0"/>
              </a:endParaRPr>
            </a:p>
            <a:p>
              <a:pPr algn="ctr"/>
              <a:r>
                <a:rPr lang="en-US" sz="2000" i="1" dirty="0" smtClean="0">
                  <a:solidFill>
                    <a:prstClr val="black"/>
                  </a:solidFill>
                  <a:cs typeface="Times New Roman" pitchFamily="18" charset="0"/>
                </a:rPr>
                <a:t>Husband/Father</a:t>
              </a:r>
              <a:r>
                <a:rPr lang="en-US" sz="2400" dirty="0" smtClean="0">
                  <a:solidFill>
                    <a:prstClr val="black"/>
                  </a:solidFill>
                  <a:cs typeface="Times New Roman" pitchFamily="18" charset="0"/>
                </a:rPr>
                <a:t> </a:t>
              </a:r>
              <a:endParaRPr lang="en-US" sz="2400" dirty="0">
                <a:solidFill>
                  <a:prstClr val="black"/>
                </a:solidFill>
                <a:cs typeface="Times New Roman" pitchFamily="18" charset="0"/>
              </a:endParaRPr>
            </a:p>
          </p:txBody>
        </p:sp>
        <p:sp>
          <p:nvSpPr>
            <p:cNvPr id="61" name="Rounded Rectangle 60"/>
            <p:cNvSpPr/>
            <p:nvPr/>
          </p:nvSpPr>
          <p:spPr>
            <a:xfrm>
              <a:off x="3429000" y="762000"/>
              <a:ext cx="2286000" cy="381000"/>
            </a:xfrm>
            <a:prstGeom prst="round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cs typeface="Times New Roman" pitchFamily="18" charset="0"/>
                </a:rPr>
                <a:t>(</a:t>
              </a:r>
              <a:r>
                <a:rPr lang="en-US" sz="2800" b="1" i="1" dirty="0" smtClean="0">
                  <a:solidFill>
                    <a:prstClr val="black"/>
                  </a:solidFill>
                  <a:cs typeface="Times New Roman" pitchFamily="18" charset="0"/>
                </a:rPr>
                <a:t>Paradigms</a:t>
              </a:r>
              <a:r>
                <a:rPr lang="en-US" sz="2800" b="1" dirty="0" smtClean="0">
                  <a:solidFill>
                    <a:prstClr val="black"/>
                  </a:solidFill>
                  <a:cs typeface="Times New Roman" pitchFamily="18" charset="0"/>
                </a:rPr>
                <a:t>)</a:t>
              </a:r>
              <a:endParaRPr lang="en-US" sz="2800" dirty="0">
                <a:solidFill>
                  <a:prstClr val="black"/>
                </a:solidFill>
              </a:endParaRPr>
            </a:p>
          </p:txBody>
        </p:sp>
        <p:sp>
          <p:nvSpPr>
            <p:cNvPr id="62" name="TextBox 61"/>
            <p:cNvSpPr txBox="1"/>
            <p:nvPr/>
          </p:nvSpPr>
          <p:spPr>
            <a:xfrm>
              <a:off x="3733800" y="1600200"/>
              <a:ext cx="1638590"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Antithesis</a:t>
              </a:r>
              <a:endParaRPr lang="en-US" sz="2800" i="1" dirty="0">
                <a:solidFill>
                  <a:prstClr val="black"/>
                </a:solidFill>
                <a:cs typeface="Times New Roman" pitchFamily="18" charset="0"/>
              </a:endParaRPr>
            </a:p>
          </p:txBody>
        </p:sp>
        <p:sp>
          <p:nvSpPr>
            <p:cNvPr id="63" name="TextBox 62"/>
            <p:cNvSpPr txBox="1"/>
            <p:nvPr/>
          </p:nvSpPr>
          <p:spPr>
            <a:xfrm>
              <a:off x="6517158" y="1600200"/>
              <a:ext cx="1560042"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Synthesis</a:t>
              </a:r>
              <a:endParaRPr lang="en-US" sz="2800" i="1" dirty="0">
                <a:solidFill>
                  <a:prstClr val="black"/>
                </a:solidFill>
                <a:cs typeface="Times New Roman" pitchFamily="18" charset="0"/>
              </a:endParaRPr>
            </a:p>
          </p:txBody>
        </p:sp>
        <p:cxnSp>
          <p:nvCxnSpPr>
            <p:cNvPr id="64" name="Straight Connector 63"/>
            <p:cNvCxnSpPr/>
            <p:nvPr/>
          </p:nvCxnSpPr>
          <p:spPr>
            <a:xfrm>
              <a:off x="0" y="1600200"/>
              <a:ext cx="9144000" cy="0"/>
            </a:xfrm>
            <a:prstGeom prst="line">
              <a:avLst/>
            </a:prstGeom>
            <a:ln w="38100">
              <a:solidFill>
                <a:srgbClr val="000000">
                  <a:alpha val="50196"/>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219200" y="1600200"/>
              <a:ext cx="1120820"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Thesis</a:t>
              </a:r>
              <a:endParaRPr lang="en-US" sz="2800" i="1" dirty="0">
                <a:solidFill>
                  <a:prstClr val="black"/>
                </a:solidFill>
                <a:cs typeface="Times New Roman" pitchFamily="18" charset="0"/>
              </a:endParaRPr>
            </a:p>
          </p:txBody>
        </p:sp>
        <p:sp>
          <p:nvSpPr>
            <p:cNvPr id="67" name="TextBox 66"/>
            <p:cNvSpPr txBox="1"/>
            <p:nvPr/>
          </p:nvSpPr>
          <p:spPr>
            <a:xfrm>
              <a:off x="3679926" y="4648200"/>
              <a:ext cx="1737975" cy="1969770"/>
            </a:xfrm>
            <a:prstGeom prst="rect">
              <a:avLst/>
            </a:prstGeom>
            <a:noFill/>
          </p:spPr>
          <p:txBody>
            <a:bodyPr wrap="none" rtlCol="0">
              <a:spAutoFit/>
            </a:bodyPr>
            <a:lstStyle/>
            <a:p>
              <a:pPr algn="ctr"/>
              <a:r>
                <a:rPr lang="en-US" sz="2400" dirty="0" smtClean="0">
                  <a:solidFill>
                    <a:prstClr val="black"/>
                  </a:solidFill>
                  <a:cs typeface="Times New Roman" pitchFamily="18" charset="0"/>
                </a:rPr>
                <a:t>Relationship</a:t>
              </a:r>
            </a:p>
            <a:p>
              <a:pPr algn="ctr"/>
              <a:r>
                <a:rPr lang="en-US" sz="2400" dirty="0" smtClean="0">
                  <a:solidFill>
                    <a:prstClr val="black"/>
                  </a:solidFill>
                  <a:cs typeface="Times New Roman" pitchFamily="18" charset="0"/>
                </a:rPr>
                <a:t>Feelings</a:t>
              </a:r>
            </a:p>
            <a:p>
              <a:pPr algn="ctr"/>
              <a:r>
                <a:rPr lang="en-US" sz="2400" i="1" dirty="0" smtClean="0">
                  <a:solidFill>
                    <a:prstClr val="black"/>
                  </a:solidFill>
                  <a:cs typeface="Times New Roman" pitchFamily="18" charset="0"/>
                </a:rPr>
                <a:t>“ought”</a:t>
              </a:r>
            </a:p>
            <a:p>
              <a:pPr algn="ctr"/>
              <a:r>
                <a:rPr lang="en-US" sz="2400" i="1" dirty="0" smtClean="0">
                  <a:solidFill>
                    <a:prstClr val="black"/>
                  </a:solidFill>
                  <a:cs typeface="Times New Roman" pitchFamily="18" charset="0"/>
                </a:rPr>
                <a:t>Matriarch</a:t>
              </a:r>
              <a:br>
                <a:rPr lang="en-US" sz="2400" i="1" dirty="0" smtClean="0">
                  <a:solidFill>
                    <a:prstClr val="black"/>
                  </a:solidFill>
                  <a:cs typeface="Times New Roman" pitchFamily="18" charset="0"/>
                </a:rPr>
              </a:br>
              <a:r>
                <a:rPr lang="en-US" sz="300" i="1" dirty="0" smtClean="0">
                  <a:solidFill>
                    <a:prstClr val="black"/>
                  </a:solidFill>
                  <a:cs typeface="Times New Roman" pitchFamily="18" charset="0"/>
                </a:rPr>
                <a:t/>
              </a:r>
              <a:br>
                <a:rPr lang="en-US" sz="300" i="1" dirty="0" smtClean="0">
                  <a:solidFill>
                    <a:prstClr val="black"/>
                  </a:solidFill>
                  <a:cs typeface="Times New Roman" pitchFamily="18" charset="0"/>
                </a:rPr>
              </a:br>
              <a:r>
                <a:rPr lang="en-US" sz="2000" i="1" dirty="0" smtClean="0">
                  <a:solidFill>
                    <a:prstClr val="black"/>
                  </a:solidFill>
                  <a:cs typeface="Times New Roman" pitchFamily="18" charset="0"/>
                </a:rPr>
                <a:t>Wife/Mother</a:t>
              </a:r>
              <a:endParaRPr lang="en-US" sz="2000" dirty="0">
                <a:solidFill>
                  <a:prstClr val="black"/>
                </a:solidFill>
                <a:cs typeface="Times New Roman" pitchFamily="18" charset="0"/>
              </a:endParaRPr>
            </a:p>
          </p:txBody>
        </p:sp>
        <p:sp>
          <p:nvSpPr>
            <p:cNvPr id="68" name="TextBox 67"/>
            <p:cNvSpPr txBox="1"/>
            <p:nvPr/>
          </p:nvSpPr>
          <p:spPr>
            <a:xfrm>
              <a:off x="6151330" y="4648200"/>
              <a:ext cx="2364750" cy="2154436"/>
            </a:xfrm>
            <a:prstGeom prst="rect">
              <a:avLst/>
            </a:prstGeom>
            <a:noFill/>
          </p:spPr>
          <p:txBody>
            <a:bodyPr wrap="none" rtlCol="0">
              <a:spAutoFit/>
            </a:bodyPr>
            <a:lstStyle/>
            <a:p>
              <a:pPr algn="ctr"/>
              <a:r>
                <a:rPr lang="en-US" sz="2400" dirty="0" smtClean="0">
                  <a:solidFill>
                    <a:prstClr val="black"/>
                  </a:solidFill>
                  <a:cs typeface="Times New Roman" pitchFamily="18" charset="0"/>
                </a:rPr>
                <a:t>Justification</a:t>
              </a:r>
            </a:p>
            <a:p>
              <a:pPr algn="ctr"/>
              <a:r>
                <a:rPr lang="en-US" sz="2400" dirty="0" smtClean="0">
                  <a:solidFill>
                    <a:prstClr val="black"/>
                  </a:solidFill>
                  <a:cs typeface="Times New Roman" pitchFamily="18" charset="0"/>
                </a:rPr>
                <a:t>Thinking</a:t>
              </a:r>
            </a:p>
            <a:p>
              <a:pPr algn="ctr"/>
              <a:r>
                <a:rPr lang="en-US" sz="2400" i="1" dirty="0" smtClean="0">
                  <a:solidFill>
                    <a:prstClr val="black"/>
                  </a:solidFill>
                  <a:cs typeface="Times New Roman" pitchFamily="18" charset="0"/>
                </a:rPr>
                <a:t>“Seem to”</a:t>
              </a:r>
            </a:p>
            <a:p>
              <a:pPr algn="ctr"/>
              <a:r>
                <a:rPr lang="en-US" sz="2400" i="1" dirty="0" smtClean="0">
                  <a:solidFill>
                    <a:prstClr val="black"/>
                  </a:solidFill>
                  <a:cs typeface="Times New Roman" pitchFamily="18" charset="0"/>
                </a:rPr>
                <a:t>Heresiarch</a:t>
              </a:r>
            </a:p>
            <a:p>
              <a:pPr algn="ctr"/>
              <a:r>
                <a:rPr lang="en-US" i="1" dirty="0" smtClean="0">
                  <a:solidFill>
                    <a:prstClr val="black"/>
                  </a:solidFill>
                  <a:cs typeface="Times New Roman" pitchFamily="18" charset="0"/>
                </a:rPr>
                <a:t>Facilitator of ‘change’/</a:t>
              </a:r>
              <a:r>
                <a:rPr lang="en-US" dirty="0" smtClean="0">
                  <a:solidFill>
                    <a:prstClr val="black"/>
                  </a:solidFill>
                  <a:cs typeface="Times New Roman" pitchFamily="18" charset="0"/>
                </a:rPr>
                <a:t/>
              </a:r>
              <a:br>
                <a:rPr lang="en-US" dirty="0" smtClean="0">
                  <a:solidFill>
                    <a:prstClr val="black"/>
                  </a:solidFill>
                  <a:cs typeface="Times New Roman" pitchFamily="18" charset="0"/>
                </a:rPr>
              </a:br>
              <a:r>
                <a:rPr lang="en-US" sz="2000" i="1" dirty="0" smtClean="0">
                  <a:solidFill>
                    <a:prstClr val="black"/>
                  </a:solidFill>
                  <a:cs typeface="Times New Roman" pitchFamily="18" charset="0"/>
                </a:rPr>
                <a:t>Children</a:t>
              </a:r>
              <a:endParaRPr lang="en-US" dirty="0">
                <a:solidFill>
                  <a:prstClr val="black"/>
                </a:solidFill>
                <a:cs typeface="Times New Roman" pitchFamily="18" charset="0"/>
              </a:endParaRPr>
            </a:p>
          </p:txBody>
        </p:sp>
        <p:cxnSp>
          <p:nvCxnSpPr>
            <p:cNvPr id="69" name="Straight Arrow Connector 68"/>
            <p:cNvCxnSpPr/>
            <p:nvPr/>
          </p:nvCxnSpPr>
          <p:spPr>
            <a:xfrm rot="10800000">
              <a:off x="5410202" y="4953000"/>
              <a:ext cx="685798"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0800000">
              <a:off x="5334001" y="5257800"/>
              <a:ext cx="685798"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10800000" flipV="1">
              <a:off x="5410202" y="6400800"/>
              <a:ext cx="685798" cy="1"/>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0800000" flipV="1">
              <a:off x="2935990" y="49530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0800000" flipV="1">
              <a:off x="2935990" y="5257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0800000" flipV="1">
              <a:off x="2935990" y="6400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7" name="Up Arrow 76"/>
            <p:cNvSpPr/>
            <p:nvPr/>
          </p:nvSpPr>
          <p:spPr>
            <a:xfrm>
              <a:off x="0" y="4343400"/>
              <a:ext cx="990600" cy="2362200"/>
            </a:xfrm>
            <a:prstGeom prst="upArrow">
              <a:avLst/>
            </a:prstGeom>
            <a:ln/>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en-US" sz="2800" dirty="0" smtClean="0">
                  <a:solidFill>
                    <a:prstClr val="white"/>
                  </a:solidFill>
                  <a:effectLst>
                    <a:outerShdw blurRad="38100" dist="38100" dir="2700000" algn="tl">
                      <a:srgbClr val="000000">
                        <a:alpha val="43137"/>
                      </a:srgbClr>
                    </a:outerShdw>
                  </a:effectLst>
                </a:rPr>
                <a:t>Justification</a:t>
              </a:r>
              <a:endParaRPr lang="en-US" sz="2800" dirty="0">
                <a:solidFill>
                  <a:prstClr val="white"/>
                </a:solidFill>
                <a:effectLst>
                  <a:outerShdw blurRad="38100" dist="38100" dir="2700000" algn="tl">
                    <a:srgbClr val="000000">
                      <a:alpha val="43137"/>
                    </a:srgbClr>
                  </a:outerShdw>
                </a:effectLst>
              </a:endParaRPr>
            </a:p>
          </p:txBody>
        </p:sp>
        <p:sp>
          <p:nvSpPr>
            <p:cNvPr id="78" name="Left Arrow 77"/>
            <p:cNvSpPr/>
            <p:nvPr/>
          </p:nvSpPr>
          <p:spPr>
            <a:xfrm>
              <a:off x="6248400" y="4526280"/>
              <a:ext cx="2133600" cy="762000"/>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TextBox 87"/>
            <p:cNvSpPr txBox="1"/>
            <p:nvPr/>
          </p:nvSpPr>
          <p:spPr>
            <a:xfrm>
              <a:off x="190381" y="1600200"/>
              <a:ext cx="800219" cy="990600"/>
            </a:xfrm>
            <a:prstGeom prst="rect">
              <a:avLst/>
            </a:prstGeom>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dirty="0" smtClean="0">
                  <a:solidFill>
                    <a:prstClr val="white"/>
                  </a:solidFill>
                  <a:effectLst>
                    <a:outerShdw blurRad="38100" dist="38100" dir="2700000" algn="tl">
                      <a:srgbClr val="000000">
                        <a:alpha val="43137"/>
                      </a:srgbClr>
                    </a:outerShdw>
                  </a:effectLst>
                </a:rPr>
                <a:t>Preach</a:t>
              </a:r>
              <a:br>
                <a:rPr lang="en-US" sz="2000" b="1" dirty="0" smtClean="0">
                  <a:solidFill>
                    <a:prstClr val="white"/>
                  </a:solidFill>
                  <a:effectLst>
                    <a:outerShdw blurRad="38100" dist="38100" dir="2700000" algn="tl">
                      <a:srgbClr val="000000">
                        <a:alpha val="43137"/>
                      </a:srgbClr>
                    </a:outerShdw>
                  </a:effectLst>
                </a:rPr>
              </a:br>
              <a:r>
                <a:rPr lang="en-US" sz="2000" b="1" dirty="0" smtClean="0">
                  <a:solidFill>
                    <a:prstClr val="white"/>
                  </a:solidFill>
                  <a:effectLst>
                    <a:outerShdw blurRad="38100" dist="38100" dir="2700000" algn="tl">
                      <a:srgbClr val="000000">
                        <a:alpha val="43137"/>
                      </a:srgbClr>
                    </a:outerShdw>
                  </a:effectLst>
                </a:rPr>
                <a:t>Teach</a:t>
              </a:r>
              <a:endParaRPr lang="en-US" sz="2000" b="1" dirty="0">
                <a:solidFill>
                  <a:prstClr val="white"/>
                </a:solidFill>
                <a:effectLst>
                  <a:outerShdw blurRad="38100" dist="38100" dir="2700000" algn="tl">
                    <a:srgbClr val="000000">
                      <a:alpha val="43137"/>
                    </a:srgbClr>
                  </a:outerShdw>
                </a:effectLst>
              </a:endParaRPr>
            </a:p>
          </p:txBody>
        </p:sp>
        <p:sp>
          <p:nvSpPr>
            <p:cNvPr id="89" name="TextBox 88"/>
            <p:cNvSpPr txBox="1"/>
            <p:nvPr/>
          </p:nvSpPr>
          <p:spPr>
            <a:xfrm>
              <a:off x="5638800" y="1600200"/>
              <a:ext cx="461665" cy="990600"/>
            </a:xfrm>
            <a:prstGeom prst="rect">
              <a:avLst/>
            </a:prstGeom>
            <a:solidFill>
              <a:srgbClr val="FF0000"/>
            </a:solidFill>
            <a:ln>
              <a:solidFill>
                <a:schemeClr val="tx1"/>
              </a:solidFill>
            </a:ln>
          </p:spPr>
          <p:txBody>
            <a:bodyPr vert="vert270" wrap="square" rtlCol="0">
              <a:spAutoFit/>
            </a:bodyPr>
            <a:lstStyle/>
            <a:p>
              <a:pPr algn="ctr"/>
              <a:r>
                <a:rPr lang="en-US" b="1" dirty="0" smtClean="0">
                  <a:solidFill>
                    <a:prstClr val="white"/>
                  </a:solidFill>
                  <a:effectLst>
                    <a:outerShdw blurRad="38100" dist="38100" dir="2700000" algn="tl">
                      <a:srgbClr val="000000">
                        <a:alpha val="43137"/>
                      </a:srgbClr>
                    </a:outerShdw>
                  </a:effectLst>
                </a:rPr>
                <a:t>Dialogue</a:t>
              </a:r>
              <a:endParaRPr lang="en-US" b="1" dirty="0">
                <a:solidFill>
                  <a:prstClr val="white"/>
                </a:solidFill>
                <a:effectLst>
                  <a:outerShdw blurRad="38100" dist="38100" dir="2700000" algn="tl">
                    <a:srgbClr val="000000">
                      <a:alpha val="43137"/>
                    </a:srgbClr>
                  </a:outerShdw>
                </a:effectLst>
              </a:endParaRPr>
            </a:p>
          </p:txBody>
        </p:sp>
        <p:cxnSp>
          <p:nvCxnSpPr>
            <p:cNvPr id="92" name="Straight Arrow Connector 91"/>
            <p:cNvCxnSpPr/>
            <p:nvPr/>
          </p:nvCxnSpPr>
          <p:spPr>
            <a:xfrm rot="10800000" flipV="1">
              <a:off x="2935990" y="6019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0800000" flipV="1">
              <a:off x="2935990" y="5638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819400" y="4648200"/>
              <a:ext cx="553998" cy="2209799"/>
            </a:xfrm>
            <a:prstGeom prst="rect">
              <a:avLst/>
            </a:prstGeom>
            <a:solidFill>
              <a:schemeClr val="bg1">
                <a:lumMod val="50000"/>
              </a:schemeClr>
            </a:solidFill>
          </p:spPr>
          <p:txBody>
            <a:bodyPr vert="vert270" wrap="square" rtlCol="0">
              <a:spAutoFit/>
            </a:bodyPr>
            <a:lstStyle/>
            <a:p>
              <a:pPr algn="ctr"/>
              <a:r>
                <a:rPr lang="en-US" sz="2400" b="1" dirty="0" smtClean="0">
                  <a:solidFill>
                    <a:prstClr val="white"/>
                  </a:solidFill>
                </a:rPr>
                <a:t>Restrains</a:t>
              </a:r>
              <a:endParaRPr lang="en-US" sz="2400" b="1" dirty="0">
                <a:solidFill>
                  <a:prstClr val="white"/>
                </a:solidFill>
              </a:endParaRPr>
            </a:p>
          </p:txBody>
        </p:sp>
        <p:cxnSp>
          <p:nvCxnSpPr>
            <p:cNvPr id="94" name="Straight Arrow Connector 93"/>
            <p:cNvCxnSpPr/>
            <p:nvPr/>
          </p:nvCxnSpPr>
          <p:spPr>
            <a:xfrm flipH="1">
              <a:off x="5334003" y="5602288"/>
              <a:ext cx="685797" cy="3651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0800000">
              <a:off x="5334001" y="6019800"/>
              <a:ext cx="685798"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638800" y="4648201"/>
              <a:ext cx="553998" cy="2209799"/>
            </a:xfrm>
            <a:prstGeom prst="rect">
              <a:avLst/>
            </a:prstGeom>
            <a:solidFill>
              <a:srgbClr val="FF0000"/>
            </a:solidFill>
            <a:ln>
              <a:solidFill>
                <a:schemeClr val="tx1"/>
              </a:solidFill>
            </a:ln>
          </p:spPr>
          <p:txBody>
            <a:bodyPr vert="vert270" wrap="square" rtlCol="0">
              <a:spAutoFit/>
            </a:bodyPr>
            <a:lstStyle/>
            <a:p>
              <a:pPr algn="ctr"/>
              <a:r>
                <a:rPr lang="en-US" sz="2400" b="1" dirty="0" smtClean="0">
                  <a:solidFill>
                    <a:prstClr val="white"/>
                  </a:solidFill>
                  <a:effectLst>
                    <a:outerShdw blurRad="38100" dist="38100" dir="2700000" algn="tl">
                      <a:srgbClr val="000000">
                        <a:alpha val="43137"/>
                      </a:srgbClr>
                    </a:outerShdw>
                  </a:effectLst>
                </a:rPr>
                <a:t>Liberates</a:t>
              </a:r>
              <a:endParaRPr lang="en-US" sz="2400" b="1" dirty="0">
                <a:solidFill>
                  <a:prstClr val="white"/>
                </a:solidFill>
                <a:effectLst>
                  <a:outerShdw blurRad="38100" dist="38100" dir="2700000" algn="tl">
                    <a:srgbClr val="000000">
                      <a:alpha val="43137"/>
                    </a:srgbClr>
                  </a:outerShdw>
                </a:effectLst>
              </a:endParaRPr>
            </a:p>
          </p:txBody>
        </p:sp>
        <p:sp>
          <p:nvSpPr>
            <p:cNvPr id="65" name="TextBox 64"/>
            <p:cNvSpPr txBox="1"/>
            <p:nvPr/>
          </p:nvSpPr>
          <p:spPr>
            <a:xfrm>
              <a:off x="5638800" y="76200"/>
              <a:ext cx="3352800"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lean unto thine own</a:t>
              </a:r>
            </a:p>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understanding.</a:t>
              </a:r>
              <a:endParaRPr lang="en-US" sz="2000" dirty="0">
                <a:solidFill>
                  <a:prstClr val="white"/>
                </a:solidFill>
                <a:effectLst>
                  <a:outerShdw blurRad="38100" dist="38100" dir="2700000" algn="tl">
                    <a:srgbClr val="000000">
                      <a:alpha val="43137"/>
                    </a:srgbClr>
                  </a:outerShdw>
                </a:effectLst>
                <a:cs typeface="Times New Roman" pitchFamily="18" charset="0"/>
              </a:endParaRPr>
            </a:p>
          </p:txBody>
        </p:sp>
        <p:sp>
          <p:nvSpPr>
            <p:cNvPr id="75" name="TextBox 74"/>
            <p:cNvSpPr txBox="1"/>
            <p:nvPr/>
          </p:nvSpPr>
          <p:spPr>
            <a:xfrm>
              <a:off x="228600" y="76200"/>
              <a:ext cx="3124200"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“Trust in the Lord with</a:t>
              </a:r>
            </a:p>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all thine heart,”</a:t>
              </a:r>
              <a:endParaRPr lang="en-US" sz="2000" dirty="0">
                <a:solidFill>
                  <a:prstClr val="white"/>
                </a:solidFill>
                <a:effectLst>
                  <a:outerShdw blurRad="38100" dist="38100" dir="2700000" algn="tl">
                    <a:srgbClr val="000000">
                      <a:alpha val="43137"/>
                    </a:srgbClr>
                  </a:outerShdw>
                </a:effectLst>
                <a:cs typeface="Times New Roman" pitchFamily="18" charset="0"/>
              </a:endParaRPr>
            </a:p>
          </p:txBody>
        </p:sp>
        <p:cxnSp>
          <p:nvCxnSpPr>
            <p:cNvPr id="18" name="Straight Arrow Connector 17"/>
            <p:cNvCxnSpPr/>
            <p:nvPr/>
          </p:nvCxnSpPr>
          <p:spPr>
            <a:xfrm flipV="1">
              <a:off x="3124200" y="304800"/>
              <a:ext cx="2895600" cy="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ectangle 83">
              <a:hlinkClick r:id="" action="ppaction://noaction"/>
            </p:cNvPr>
            <p:cNvSpPr/>
            <p:nvPr/>
          </p:nvSpPr>
          <p:spPr>
            <a:xfrm>
              <a:off x="2209800" y="838200"/>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a:hlinkClick r:id="" action="ppaction://noaction"/>
            </p:cNvPr>
            <p:cNvSpPr/>
            <p:nvPr/>
          </p:nvSpPr>
          <p:spPr>
            <a:xfrm>
              <a:off x="2133600" y="1219200"/>
              <a:ext cx="2286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a:hlinkClick r:id="" action="ppaction://noaction"/>
            </p:cNvPr>
            <p:cNvSpPr/>
            <p:nvPr/>
          </p:nvSpPr>
          <p:spPr>
            <a:xfrm>
              <a:off x="4572000" y="12192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a:hlinkClick r:id="" action="ppaction://noaction"/>
            </p:cNvPr>
            <p:cNvSpPr/>
            <p:nvPr/>
          </p:nvSpPr>
          <p:spPr>
            <a:xfrm>
              <a:off x="7620000" y="10668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 name="TextBox 89"/>
            <p:cNvSpPr txBox="1"/>
            <p:nvPr/>
          </p:nvSpPr>
          <p:spPr>
            <a:xfrm>
              <a:off x="8529935" y="1447800"/>
              <a:ext cx="461665" cy="1371600"/>
            </a:xfrm>
            <a:prstGeom prst="rect">
              <a:avLst/>
            </a:prstGeom>
            <a:ln/>
          </p:spPr>
          <p:style>
            <a:lnRef idx="0">
              <a:schemeClr val="accent2"/>
            </a:lnRef>
            <a:fillRef idx="3">
              <a:schemeClr val="accent2"/>
            </a:fillRef>
            <a:effectRef idx="3">
              <a:schemeClr val="accent2"/>
            </a:effectRef>
            <a:fontRef idx="minor">
              <a:schemeClr val="lt1"/>
            </a:fontRef>
          </p:style>
          <p:txBody>
            <a:bodyPr vert="vert270" wrap="square" rtlCol="0">
              <a:spAutoFit/>
            </a:bodyPr>
            <a:lstStyle/>
            <a:p>
              <a:pPr algn="ctr"/>
              <a:r>
                <a:rPr lang="en-US" b="1" dirty="0" smtClean="0">
                  <a:solidFill>
                    <a:prstClr val="white"/>
                  </a:solidFill>
                  <a:effectLst>
                    <a:outerShdw blurRad="38100" dist="38100" dir="2700000" algn="tl">
                      <a:srgbClr val="000000">
                        <a:alpha val="43137"/>
                      </a:srgbClr>
                    </a:outerShdw>
                  </a:effectLst>
                </a:rPr>
                <a:t>“Consensus”</a:t>
              </a:r>
              <a:endParaRPr lang="en-US" b="1" dirty="0">
                <a:solidFill>
                  <a:prstClr val="white"/>
                </a:solidFill>
                <a:effectLst>
                  <a:outerShdw blurRad="38100" dist="38100" dir="2700000" algn="tl">
                    <a:srgbClr val="000000">
                      <a:alpha val="43137"/>
                    </a:srgbClr>
                  </a:outerShdw>
                </a:effectLst>
              </a:endParaRPr>
            </a:p>
          </p:txBody>
        </p:sp>
        <p:sp>
          <p:nvSpPr>
            <p:cNvPr id="91" name="TextBox 90"/>
            <p:cNvSpPr txBox="1"/>
            <p:nvPr/>
          </p:nvSpPr>
          <p:spPr>
            <a:xfrm>
              <a:off x="2857381" y="1600200"/>
              <a:ext cx="492443" cy="990600"/>
            </a:xfrm>
            <a:prstGeom prst="rect">
              <a:avLst/>
            </a:prstGeom>
            <a:solidFill>
              <a:schemeClr val="bg1">
                <a:lumMod val="50000"/>
              </a:schemeClr>
            </a:solidFill>
          </p:spPr>
          <p:txBody>
            <a:bodyPr vert="vert270" wrap="square" rtlCol="0">
              <a:spAutoFit/>
            </a:bodyPr>
            <a:lstStyle/>
            <a:p>
              <a:pPr algn="ctr"/>
              <a:r>
                <a:rPr lang="en-US" sz="2000" b="1" dirty="0" smtClean="0">
                  <a:solidFill>
                    <a:prstClr val="white"/>
                  </a:solidFill>
                </a:rPr>
                <a:t>Chasten</a:t>
              </a:r>
              <a:endParaRPr lang="en-US" sz="2000" b="1" dirty="0">
                <a:solidFill>
                  <a:prstClr val="white"/>
                </a:solidFill>
              </a:endParaRPr>
            </a:p>
          </p:txBody>
        </p:sp>
        <p:sp>
          <p:nvSpPr>
            <p:cNvPr id="96" name="Rectangle 95">
              <a:hlinkClick r:id="" action="ppaction://noaction"/>
            </p:cNvPr>
            <p:cNvSpPr/>
            <p:nvPr/>
          </p:nvSpPr>
          <p:spPr>
            <a:xfrm>
              <a:off x="4953000" y="4572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Rectangle 96">
              <a:hlinkClick r:id="" action="ppaction://noaction"/>
            </p:cNvPr>
            <p:cNvSpPr/>
            <p:nvPr/>
          </p:nvSpPr>
          <p:spPr>
            <a:xfrm>
              <a:off x="1752600" y="2819400"/>
              <a:ext cx="2286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Rectangle 97">
              <a:hlinkClick r:id="" action="ppaction://noaction"/>
            </p:cNvPr>
            <p:cNvSpPr/>
            <p:nvPr/>
          </p:nvSpPr>
          <p:spPr>
            <a:xfrm>
              <a:off x="4572000" y="2819400"/>
              <a:ext cx="2286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Rectangle 98">
              <a:hlinkClick r:id="" action="ppaction://noaction"/>
            </p:cNvPr>
            <p:cNvSpPr/>
            <p:nvPr/>
          </p:nvSpPr>
          <p:spPr>
            <a:xfrm>
              <a:off x="7467600" y="27432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TextBox 115"/>
            <p:cNvSpPr txBox="1"/>
            <p:nvPr/>
          </p:nvSpPr>
          <p:spPr>
            <a:xfrm>
              <a:off x="8458200" y="4648200"/>
              <a:ext cx="553998" cy="2209800"/>
            </a:xfrm>
            <a:prstGeom prst="rect">
              <a:avLst/>
            </a:prstGeom>
            <a:ln/>
          </p:spPr>
          <p:style>
            <a:lnRef idx="0">
              <a:schemeClr val="accent2"/>
            </a:lnRef>
            <a:fillRef idx="3">
              <a:schemeClr val="accent2"/>
            </a:fillRef>
            <a:effectRef idx="3">
              <a:schemeClr val="accent2"/>
            </a:effectRef>
            <a:fontRef idx="minor">
              <a:schemeClr val="lt1"/>
            </a:fontRef>
          </p:style>
          <p:txBody>
            <a:bodyPr vert="vert270" wrap="square" rtlCol="0">
              <a:spAutoFit/>
            </a:bodyPr>
            <a:lstStyle/>
            <a:p>
              <a:pPr algn="ctr"/>
              <a:r>
                <a:rPr lang="en-US" sz="2400" b="1" dirty="0" smtClean="0">
                  <a:solidFill>
                    <a:prstClr val="white"/>
                  </a:solidFill>
                  <a:effectLst>
                    <a:outerShdw blurRad="38100" dist="38100" dir="2700000" algn="tl">
                      <a:srgbClr val="000000">
                        <a:alpha val="43137"/>
                      </a:srgbClr>
                    </a:outerShdw>
                  </a:effectLst>
                </a:rPr>
                <a:t>Common-ism</a:t>
              </a:r>
              <a:endParaRPr lang="en-US" sz="2400" b="1" dirty="0">
                <a:solidFill>
                  <a:prstClr val="white"/>
                </a:solidFill>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Hebrews 12:5-11</a:t>
            </a:r>
          </a:p>
          <a:p>
            <a:pPr marL="742950" indent="-742950">
              <a:buAutoNum type="arabicPeriod" startAt="4"/>
            </a:pPr>
            <a:endParaRPr lang="en-US" sz="2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"The life which he has given to the object sets itself against him as an alien and hostile force." </a:t>
            </a:r>
          </a:p>
          <a:p>
            <a:pPr algn="ct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The </a:t>
            </a:r>
            <a:r>
              <a:rPr lang="en-US" sz="4800" i="1" dirty="0" smtClean="0">
                <a:effectLst>
                  <a:outerShdw blurRad="38100" dist="38100" dir="2700000" algn="tl">
                    <a:srgbClr val="000000">
                      <a:alpha val="43137"/>
                    </a:srgbClr>
                  </a:outerShdw>
                </a:effectLst>
                <a:latin typeface="Times New Roman" pitchFamily="18" charset="0"/>
                <a:cs typeface="Times New Roman" pitchFamily="18" charset="0"/>
              </a:rPr>
              <a:t>authority</a:t>
            </a: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 which </a:t>
            </a:r>
            <a:r>
              <a:rPr lang="en-US" sz="4800" i="1" dirty="0" smtClean="0">
                <a:effectLst>
                  <a:outerShdw blurRad="38100" dist="38100" dir="2700000" algn="tl">
                    <a:srgbClr val="000000">
                      <a:alpha val="43137"/>
                    </a:srgbClr>
                  </a:outerShdw>
                </a:effectLst>
                <a:latin typeface="Times New Roman" pitchFamily="18" charset="0"/>
                <a:cs typeface="Times New Roman" pitchFamily="18" charset="0"/>
              </a:rPr>
              <a:t>the child</a:t>
            </a: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 has given </a:t>
            </a:r>
            <a:r>
              <a:rPr lang="en-US" sz="4800" i="1" dirty="0" smtClean="0">
                <a:effectLst>
                  <a:outerShdw blurRad="38100" dist="38100" dir="2700000" algn="tl">
                    <a:srgbClr val="000000">
                      <a:alpha val="43137"/>
                    </a:srgbClr>
                  </a:outerShdw>
                </a:effectLst>
                <a:latin typeface="Times New Roman" pitchFamily="18" charset="0"/>
                <a:cs typeface="Times New Roman" pitchFamily="18" charset="0"/>
              </a:rPr>
              <a:t>to the parents</a:t>
            </a: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 (by honoring their authority) sets itself against him as an alien and hostile force. </a:t>
            </a:r>
          </a:p>
          <a:p>
            <a:pPr algn="ctr"/>
            <a:r>
              <a:rPr lang="en-US" sz="14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14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(Karl Marx, MEGA I/3)</a:t>
            </a:r>
            <a:endParaRPr lang="en-US" sz="2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val 2"/>
          <p:cNvSpPr/>
          <p:nvPr/>
        </p:nvSpPr>
        <p:spPr>
          <a:xfrm>
            <a:off x="4648200" y="228600"/>
            <a:ext cx="2819400" cy="1143000"/>
          </a:xfrm>
          <a:prstGeom prst="ellipse">
            <a:avLst/>
          </a:prstGeom>
          <a:noFill/>
          <a:ln w="762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P spid="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"And ye have forgotten the exhortation which </a:t>
            </a:r>
            <a:r>
              <a:rPr lang="en-US" sz="5400" dirty="0" err="1" smtClean="0">
                <a:effectLst>
                  <a:outerShdw blurRad="38100" dist="38100" dir="2700000" algn="tl">
                    <a:srgbClr val="000000">
                      <a:alpha val="43137"/>
                    </a:srgbClr>
                  </a:outerShdw>
                </a:effectLst>
                <a:latin typeface="Times New Roman" pitchFamily="18" charset="0"/>
                <a:cs typeface="Times New Roman" pitchFamily="18" charset="0"/>
              </a:rPr>
              <a:t>speaketh</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unto you as unto children, </a:t>
            </a:r>
          </a:p>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My son, despise not thou the chastening of the Lord, nor faint when thou art rebuked of him:"</a:t>
            </a:r>
            <a:endParaRPr lang="en-US"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buAutoNum type="arabicPeriod" startAt="4"/>
            </a:pPr>
            <a:endParaRPr lang="en-US" sz="2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"For whom the Lord </a:t>
            </a:r>
            <a:r>
              <a:rPr lang="en-US" sz="5400" dirty="0" err="1" smtClean="0">
                <a:effectLst>
                  <a:outerShdw blurRad="38100" dist="38100" dir="2700000" algn="tl">
                    <a:srgbClr val="000000">
                      <a:alpha val="43137"/>
                    </a:srgbClr>
                  </a:outerShdw>
                </a:effectLst>
                <a:latin typeface="Times New Roman" pitchFamily="18" charset="0"/>
                <a:cs typeface="Times New Roman" pitchFamily="18" charset="0"/>
              </a:rPr>
              <a:t>loveth</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he </a:t>
            </a:r>
            <a:r>
              <a:rPr lang="en-US" sz="5400" dirty="0" err="1" smtClean="0">
                <a:effectLst>
                  <a:outerShdw blurRad="38100" dist="38100" dir="2700000" algn="tl">
                    <a:srgbClr val="000000">
                      <a:alpha val="43137"/>
                    </a:srgbClr>
                  </a:outerShdw>
                </a:effectLst>
                <a:latin typeface="Times New Roman" pitchFamily="18" charset="0"/>
                <a:cs typeface="Times New Roman" pitchFamily="18" charset="0"/>
              </a:rPr>
              <a:t>chasteneth</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and </a:t>
            </a:r>
            <a:r>
              <a:rPr lang="en-US" sz="5400" dirty="0" err="1" smtClean="0">
                <a:effectLst>
                  <a:outerShdw blurRad="38100" dist="38100" dir="2700000" algn="tl">
                    <a:srgbClr val="000000">
                      <a:alpha val="43137"/>
                    </a:srgbClr>
                  </a:outerShdw>
                </a:effectLst>
                <a:latin typeface="Times New Roman" pitchFamily="18" charset="0"/>
                <a:cs typeface="Times New Roman" pitchFamily="18" charset="0"/>
              </a:rPr>
              <a:t>scourgeth</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every son whom he </a:t>
            </a:r>
            <a:r>
              <a:rPr lang="en-US" sz="5400" dirty="0" err="1" smtClean="0">
                <a:effectLst>
                  <a:outerShdw blurRad="38100" dist="38100" dir="2700000" algn="tl">
                    <a:srgbClr val="000000">
                      <a:alpha val="43137"/>
                    </a:srgbClr>
                  </a:outerShdw>
                </a:effectLst>
                <a:latin typeface="Times New Roman" pitchFamily="18" charset="0"/>
                <a:cs typeface="Times New Roman" pitchFamily="18" charset="0"/>
              </a:rPr>
              <a:t>receiveth</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buAutoNum type="arabicPeriod" startAt="4"/>
            </a:pPr>
            <a:endParaRPr lang="en-US" sz="2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"If ye endure chastening, God </a:t>
            </a:r>
            <a:r>
              <a:rPr lang="en-US" sz="5400" dirty="0" err="1" smtClean="0">
                <a:effectLst>
                  <a:outerShdw blurRad="38100" dist="38100" dir="2700000" algn="tl">
                    <a:srgbClr val="000000">
                      <a:alpha val="43137"/>
                    </a:srgbClr>
                  </a:outerShdw>
                </a:effectLst>
                <a:latin typeface="Times New Roman" pitchFamily="18" charset="0"/>
                <a:cs typeface="Times New Roman" pitchFamily="18" charset="0"/>
              </a:rPr>
              <a:t>dealeth</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with you as with sons; for what son is he whom the father </a:t>
            </a:r>
            <a:r>
              <a:rPr lang="en-US" sz="5400" dirty="0" err="1" smtClean="0">
                <a:effectLst>
                  <a:outerShdw blurRad="38100" dist="38100" dir="2700000" algn="tl">
                    <a:srgbClr val="000000">
                      <a:alpha val="43137"/>
                    </a:srgbClr>
                  </a:outerShdw>
                </a:effectLst>
                <a:latin typeface="Times New Roman" pitchFamily="18" charset="0"/>
                <a:cs typeface="Times New Roman" pitchFamily="18" charset="0"/>
              </a:rPr>
              <a:t>chasteneth</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not?"</a:t>
            </a:r>
            <a:endParaRPr lang="en-US"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buAutoNum type="arabicPeriod" startAt="4"/>
            </a:pPr>
            <a:endParaRPr lang="en-US" sz="2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"But if ye be without chastisement, whereof all are partakers, then are ye bastards, and not sons."</a:t>
            </a:r>
            <a:endParaRPr lang="en-US"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buAutoNum type="arabicPeriod" startAt="4"/>
            </a:pPr>
            <a:endParaRPr lang="en-US" sz="2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"Furthermore we have had fathers of our flesh which corrected us, and we gave them reverence: shall we not much rather be in subjection unto the Father of spirits, and live?"</a:t>
            </a:r>
            <a:endParaRPr lang="en-US"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buAutoNum type="arabicPeriod" startAt="4"/>
            </a:pPr>
            <a:endParaRPr lang="en-US" sz="2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"For they verily for a few days chastened us after their own pleasure; but he for our profit, that we might be partakers of his holiness."</a:t>
            </a:r>
            <a:endParaRPr lang="en-US"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buAutoNum type="arabicPeriod" startAt="4"/>
            </a:pPr>
            <a:endParaRPr lang="en-US" sz="2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"Now no chastening for the present seemeth to be joyous, but grievous: nevertheless afterward it </a:t>
            </a:r>
            <a:r>
              <a:rPr lang="en-US" sz="5400" dirty="0" err="1" smtClean="0">
                <a:effectLst>
                  <a:outerShdw blurRad="38100" dist="38100" dir="2700000" algn="tl">
                    <a:srgbClr val="000000">
                      <a:alpha val="43137"/>
                    </a:srgbClr>
                  </a:outerShdw>
                </a:effectLst>
                <a:latin typeface="Times New Roman" pitchFamily="18" charset="0"/>
                <a:cs typeface="Times New Roman" pitchFamily="18" charset="0"/>
              </a:rPr>
              <a:t>yieldeth</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 peaceable fruit of righteousness unto them which are exercised thereby." </a:t>
            </a:r>
            <a:endParaRPr lang="en-US"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buAutoNum type="arabicPeriod" startAt="4"/>
            </a:pPr>
            <a:endParaRPr lang="en-US" sz="2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Romans 7:14-25</a:t>
            </a:r>
            <a:endParaRPr lang="en-US" sz="2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"For we know that the law is spiritual: but I am carnal, sold under sin.  For that which I do I allow not: for what I would, that do I not; but what I hate, that do I.  If then I do that which I would not, I consent unto the law that it is good.  Now then it is no more I that do it, but sin that </a:t>
            </a:r>
            <a:r>
              <a:rPr lang="en-US" sz="4000" dirty="0" err="1" smtClean="0">
                <a:effectLst>
                  <a:outerShdw blurRad="38100" dist="38100" dir="2700000" algn="tl">
                    <a:srgbClr val="000000">
                      <a:alpha val="43137"/>
                    </a:srgbClr>
                  </a:outerShdw>
                </a:effectLst>
                <a:latin typeface="Times New Roman" pitchFamily="18" charset="0"/>
                <a:cs typeface="Times New Roman" pitchFamily="18" charset="0"/>
              </a:rPr>
              <a:t>dwelleth</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in me.</a:t>
            </a:r>
            <a:endParaRPr lang="en-US" sz="14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For I know that in me (that is, in my flesh,) </a:t>
            </a:r>
            <a:r>
              <a:rPr lang="en-US" sz="4000" dirty="0" err="1" smtClean="0">
                <a:effectLst>
                  <a:outerShdw blurRad="38100" dist="38100" dir="2700000" algn="tl">
                    <a:srgbClr val="000000">
                      <a:alpha val="43137"/>
                    </a:srgbClr>
                  </a:outerShdw>
                </a:effectLst>
                <a:latin typeface="Times New Roman" pitchFamily="18" charset="0"/>
                <a:cs typeface="Times New Roman" pitchFamily="18" charset="0"/>
              </a:rPr>
              <a:t>dwelleth</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no good thing: for to will is present with me; but how to perform that which is good I find not.  For the good that I would I do not: but the evil which I would not, that I do.  Now if I do that I would not, it is no more I that do it, but sin that </a:t>
            </a:r>
            <a:r>
              <a:rPr lang="en-US" sz="4000" dirty="0" err="1" smtClean="0">
                <a:effectLst>
                  <a:outerShdw blurRad="38100" dist="38100" dir="2700000" algn="tl">
                    <a:srgbClr val="000000">
                      <a:alpha val="43137"/>
                    </a:srgbClr>
                  </a:outerShdw>
                </a:effectLst>
                <a:latin typeface="Times New Roman" pitchFamily="18" charset="0"/>
                <a:cs typeface="Times New Roman" pitchFamily="18" charset="0"/>
              </a:rPr>
              <a:t>dwelleth</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in me.</a:t>
            </a:r>
            <a:endParaRPr lang="en-US" sz="14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conception of the ideal family situation for the child:</a:t>
            </a:r>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1.  uncritical obedience to the father and elders, </a:t>
            </a:r>
          </a:p>
          <a:p>
            <a:pPr marL="742950" indent="-742950"/>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2.  pressures directed unilaterally from above to below, </a:t>
            </a:r>
          </a:p>
          <a:p>
            <a:pPr marL="742950" indent="-742950"/>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3.  inhibition of spontaneity, and </a:t>
            </a:r>
          </a:p>
          <a:p>
            <a:pPr marL="742950" indent="-742950"/>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4.  emphasis on conformity to externally imposed values,"</a:t>
            </a:r>
            <a:endParaRPr lang="en-US" sz="105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(Theodor Adorno, </a:t>
            </a: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The Authoritarian Personality</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val 2"/>
          <p:cNvSpPr/>
          <p:nvPr/>
        </p:nvSpPr>
        <p:spPr>
          <a:xfrm>
            <a:off x="914400" y="381000"/>
            <a:ext cx="2438400" cy="990600"/>
          </a:xfrm>
          <a:prstGeom prst="ellipse">
            <a:avLst/>
          </a:prstGeom>
          <a:noFill/>
          <a:ln w="762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I find then a law, that, when I would do good, evil is present with me.  For I delight in the law of God after the inward man:  But I see another law in my members, warring against the law of my mind, and bringing me into captivity to the law of sin which is in my members. </a:t>
            </a:r>
            <a:endParaRPr lang="en-US" sz="14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O wretched man that I am! who shall deliver me from the body of this death?  I thank God through Jesus Christ our Lord. So then with the mind I myself serve the law of God; but with the flesh the law of sin." </a:t>
            </a:r>
            <a:endParaRPr lang="en-US" sz="14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The gospel message is about the Son’s obedience to His Father.</a:t>
            </a:r>
            <a:b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It is about the Father and His Son.</a:t>
            </a:r>
          </a:p>
          <a:p>
            <a:pPr algn="ctr"/>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bringing into captivity every thought to the </a:t>
            </a:r>
            <a:r>
              <a:rPr lang="en-US" sz="4000" u="sng" dirty="0" smtClean="0">
                <a:effectLst>
                  <a:outerShdw blurRad="38100" dist="38100" dir="2700000" algn="tl">
                    <a:srgbClr val="000000">
                      <a:alpha val="43137"/>
                    </a:srgbClr>
                  </a:outerShdw>
                </a:effectLst>
                <a:latin typeface="Times New Roman" pitchFamily="18" charset="0"/>
                <a:cs typeface="Times New Roman" pitchFamily="18" charset="0"/>
              </a:rPr>
              <a:t>obedience</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of Christ;"  </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2 Corinthians 10:7</a:t>
            </a:r>
          </a:p>
          <a:p>
            <a:pPr algn="ctr"/>
            <a:endParaRPr lang="en-US"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"and truly our fellowship is with the Father, and with his Son Jesus Christ."  1 John 3:</a:t>
            </a:r>
          </a:p>
          <a:p>
            <a:pPr algn="ctr"/>
            <a:endParaRPr lang="en-US" sz="5400"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"I can of mine own self do nothing: as I hear, I judge: and my judgment is just; because I seek not mine own will, but the will of the Father which hath sent me."  John 5:30 </a:t>
            </a:r>
            <a:endParaRPr lang="en-US" sz="36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"For I have not spoken of myself; but the Father who sent me, he gave me commandment what I should say, and what I should speak." John 12:49</a:t>
            </a:r>
            <a:endParaRPr lang="en-US" sz="36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"Jesus saith unto him, I am the way, the truth, and the life: no man cometh unto the Father, but by me."  John 14:6</a:t>
            </a:r>
            <a:endParaRPr lang="en-US" sz="36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"For whosoever shall do the will of my Father which is in heaven, the same is my brother, and sister, and mother." Matthew 12:50</a:t>
            </a:r>
            <a:endParaRPr lang="en-US" sz="36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"And call no man your father upon the earth: for one is your Father, which is in heaven." Matthew 23:9</a:t>
            </a:r>
            <a:endParaRPr lang="en-US" sz="2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"Not every one that saith unto me, Lord, Lord, shall enter into the kingdom of heaven; but he that doeth the will of my Father which is in heaven." Matthew 7:21</a:t>
            </a:r>
            <a:endParaRPr lang="en-US" sz="2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"Whosoever therefore shall confess me before men, him will I confess also before my Father which is in heaven."  </a:t>
            </a:r>
          </a:p>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Matthew 10:32</a:t>
            </a:r>
            <a:endParaRPr lang="en-US" sz="2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aprax Char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800" b="1" i="0" u="sng"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800" b="1" i="0" u="sng"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Diaprax Chart Background</Template>
  <TotalTime>6786</TotalTime>
  <Words>4912</Words>
  <Application>Microsoft Office PowerPoint</Application>
  <PresentationFormat>On-screen Show (4:3)</PresentationFormat>
  <Paragraphs>681</Paragraphs>
  <Slides>118</Slides>
  <Notes>3</Notes>
  <HiddenSlides>0</HiddenSlides>
  <MMClips>0</MMClips>
  <ScaleCrop>false</ScaleCrop>
  <HeadingPairs>
    <vt:vector size="6" baseType="variant">
      <vt:variant>
        <vt:lpstr>Theme</vt:lpstr>
      </vt:variant>
      <vt:variant>
        <vt:i4>4</vt:i4>
      </vt:variant>
      <vt:variant>
        <vt:lpstr>Slide Titles</vt:lpstr>
      </vt:variant>
      <vt:variant>
        <vt:i4>118</vt:i4>
      </vt:variant>
      <vt:variant>
        <vt:lpstr>Custom Shows</vt:lpstr>
      </vt:variant>
      <vt:variant>
        <vt:i4>11</vt:i4>
      </vt:variant>
    </vt:vector>
  </HeadingPairs>
  <TitlesOfParts>
    <vt:vector size="133" baseType="lpstr">
      <vt:lpstr>Diaprax Chart Background</vt:lpstr>
      <vt:lpstr>Default Design</vt: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Consensus</vt:lpstr>
      <vt:lpstr>Hebrews 12_15-11</vt:lpstr>
      <vt:lpstr>Romans 7_14-25</vt:lpstr>
      <vt:lpstr>The Gospel</vt:lpstr>
      <vt:lpstr>Genesis 3_1-6</vt:lpstr>
      <vt:lpstr>Chart</vt:lpstr>
      <vt:lpstr>The Heart</vt:lpstr>
      <vt:lpstr>Justify yourselves</vt:lpstr>
      <vt:lpstr>Trust</vt:lpstr>
      <vt:lpstr>Direction</vt:lpstr>
      <vt:lpstr>Of the World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IAR</dc:creator>
  <cp:lastModifiedBy>IAR</cp:lastModifiedBy>
  <cp:revision>192</cp:revision>
  <dcterms:created xsi:type="dcterms:W3CDTF">2014-09-16T12:55:39Z</dcterms:created>
  <dcterms:modified xsi:type="dcterms:W3CDTF">2015-02-07T18:08:47Z</dcterms:modified>
</cp:coreProperties>
</file>